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9" r:id="rId5"/>
  </p:sldMasterIdLst>
  <p:notesMasterIdLst>
    <p:notesMasterId r:id="rId7"/>
  </p:notesMasterIdLst>
  <p:handoutMasterIdLst>
    <p:handoutMasterId r:id="rId8"/>
  </p:handoutMasterIdLst>
  <p:sldIdLst>
    <p:sldId id="2076137288" r:id="rId6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xempel" id="{11459321-6462-A24D-9A8C-A05EDDEA6FA6}">
          <p14:sldIdLst>
            <p14:sldId id="20761372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4168108-DBC4-07DC-1949-B05524C87530}" name="Sophie Mörlin Yron" initials="SM" userId="S::sophie.morlin.yron@sgbc.se::a427291a-fc58-4d7d-9b14-5c525eb76c41" providerId="AD"/>
  <p188:author id="{4D594470-C8C4-A1E1-8FC3-9E56D8324390}" name="Sandra Ljung" initials="SL" userId="S::sandra.ljung@sgbc.se::c02a514b-04f9-456b-8c47-605b9f8ba64c" providerId="AD"/>
  <p188:author id="{7CB4298E-7C66-B537-1FF8-F2AF47A5DC90}" name="emy eriksson" initials="ee" userId="ad0fa0aa5b513b04" providerId="Windows Live"/>
  <p188:author id="{C9C24795-C6D7-5A2B-758F-E7C5ACD3D542}" name="Jessica Annamatz Glad" initials="" userId="S::Jessica@hellstenkommunikation.se::8f1f3e8c-cb3e-4cb6-948a-604c76e31b2d" providerId="AD"/>
  <p188:author id="{EA970AC4-18E8-28BA-32DC-220971621EC3}" name="Elvira Hellsten" initials="EH" userId="S::elvira@HellstenKommunikationAB.onmicrosoft.com::5fbd0d45-fa53-4ebe-b080-2b96a1b7b3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45AE"/>
    <a:srgbClr val="00AE97"/>
    <a:srgbClr val="99E1D7"/>
    <a:srgbClr val="C29EF1"/>
    <a:srgbClr val="E7DCFF"/>
    <a:srgbClr val="FBF1DB"/>
    <a:srgbClr val="00685A"/>
    <a:srgbClr val="F9C34D"/>
    <a:srgbClr val="D99005"/>
    <a:srgbClr val="309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2DE63D5-997A-4646-A377-4702673A728D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03447BB-5D67-496B-8E87-E561075AD55C}" styleName="Mörkt format 1 - Dekorfärg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Mörkt forma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llanmörkt format 2 - Dekorfär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llanmörkt forma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Inget format, tabellrutnät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7CE84F3-28C3-443E-9E96-99CF82512B78}" styleName="Mörkt format 1 - Dekorfärg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Inget format, inget rutnät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DA37D80-6434-44D0-A028-1B22A696006F}" styleName="Ljust format 3 - Dekorfärg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A111915-BE36-4E01-A7E5-04B1672EAD32}" styleName="Ljust format 2 - Dekorfärg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E9639D4-E3E2-4D34-9284-5A2195B3D0D7}" styleName="Ljust forma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just format 2 - Dekorfär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A107856-5554-42FB-B03E-39F5DBC370BA}" styleName="Mellanmörkt format 4 - Dekorfär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7853C-536D-4A76-A0AE-DD22124D55A5}" styleName="Format med tema 1 - dekorfär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Ljust format 1 - Dekorfärg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just format 1 - Dekorfärg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75DCB02-9BB8-47FD-8907-85C794F793BA}" styleName="Format med tema 1 - dekorfär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just format 2 - Dekorfärg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llanmörkt format 1 - Dekorfär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505E3EF-67EA-436B-97B2-0124C06EBD24}" styleName="Mellanmörkt format 4 - Dekorfär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B4B98B0-60AC-42C2-AFA5-B58CD77FA1E5}" styleName="Ljust format 1 - Dekorfär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just format 1 - Dekorfär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llanmörkt format 2 - Dekorfär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7292A2E-F333-43FB-9621-5CBBE7FDCDCB}" styleName="Ljust format 2 - Dekorfärg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306799F8-075E-4A3A-A7F6-7FBC6576F1A4}" styleName="Format med tema 2 - dekorfärg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26"/>
  </p:normalViewPr>
  <p:slideViewPr>
    <p:cSldViewPr snapToGrid="0">
      <p:cViewPr varScale="1">
        <p:scale>
          <a:sx n="120" d="100"/>
          <a:sy n="120" d="100"/>
        </p:scale>
        <p:origin x="120" y="2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presProps" Target="pres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anda Axelsson" userId="929d3d98-be8d-4a22-aca8-b9ad29a7cc35" providerId="ADAL" clId="{F2F1A0D4-EEC6-4853-A94A-996B40692EBB}"/>
    <pc:docChg chg="custSel addSld delSld modSld modSection">
      <pc:chgData name="Amanda Axelsson" userId="929d3d98-be8d-4a22-aca8-b9ad29a7cc35" providerId="ADAL" clId="{F2F1A0D4-EEC6-4853-A94A-996B40692EBB}" dt="2026-02-25T14:32:26.760" v="8" actId="11529"/>
      <pc:docMkLst>
        <pc:docMk/>
      </pc:docMkLst>
      <pc:sldChg chg="addSp mod">
        <pc:chgData name="Amanda Axelsson" userId="929d3d98-be8d-4a22-aca8-b9ad29a7cc35" providerId="ADAL" clId="{F2F1A0D4-EEC6-4853-A94A-996B40692EBB}" dt="2026-02-25T14:32:26.760" v="8" actId="11529"/>
        <pc:sldMkLst>
          <pc:docMk/>
          <pc:sldMk cId="4092300889" sldId="2076137288"/>
        </pc:sldMkLst>
        <pc:spChg chg="add">
          <ac:chgData name="Amanda Axelsson" userId="929d3d98-be8d-4a22-aca8-b9ad29a7cc35" providerId="ADAL" clId="{F2F1A0D4-EEC6-4853-A94A-996B40692EBB}" dt="2026-02-25T14:32:26.760" v="8" actId="11529"/>
          <ac:spMkLst>
            <pc:docMk/>
            <pc:sldMk cId="4092300889" sldId="2076137288"/>
            <ac:spMk id="4" creationId="{52DF0FA2-804F-5C12-09E8-B09B51E837F9}"/>
          </ac:spMkLst>
        </pc:spChg>
      </pc:sldChg>
      <pc:sldChg chg="addSp delSp modSp add del mod modClrScheme chgLayout">
        <pc:chgData name="Amanda Axelsson" userId="929d3d98-be8d-4a22-aca8-b9ad29a7cc35" providerId="ADAL" clId="{F2F1A0D4-EEC6-4853-A94A-996B40692EBB}" dt="2026-02-25T14:32:17.588" v="7" actId="47"/>
        <pc:sldMkLst>
          <pc:docMk/>
          <pc:sldMk cId="2075999432" sldId="2076137289"/>
        </pc:sldMkLst>
        <pc:spChg chg="del mod ord">
          <ac:chgData name="Amanda Axelsson" userId="929d3d98-be8d-4a22-aca8-b9ad29a7cc35" providerId="ADAL" clId="{F2F1A0D4-EEC6-4853-A94A-996B40692EBB}" dt="2026-02-25T14:31:31.893" v="3" actId="478"/>
          <ac:spMkLst>
            <pc:docMk/>
            <pc:sldMk cId="2075999432" sldId="2076137289"/>
            <ac:spMk id="2" creationId="{7D2B7629-5A02-0812-D2D5-92A52E17CCA2}"/>
          </ac:spMkLst>
        </pc:spChg>
        <pc:spChg chg="add del mod ord">
          <ac:chgData name="Amanda Axelsson" userId="929d3d98-be8d-4a22-aca8-b9ad29a7cc35" providerId="ADAL" clId="{F2F1A0D4-EEC6-4853-A94A-996B40692EBB}" dt="2026-02-25T14:31:27.399" v="2" actId="700"/>
          <ac:spMkLst>
            <pc:docMk/>
            <pc:sldMk cId="2075999432" sldId="2076137289"/>
            <ac:spMk id="4" creationId="{AE85215A-A1A4-31BD-561F-4D5D2F2C8E49}"/>
          </ac:spMkLst>
        </pc:spChg>
        <pc:spChg chg="add del mod ord">
          <ac:chgData name="Amanda Axelsson" userId="929d3d98-be8d-4a22-aca8-b9ad29a7cc35" providerId="ADAL" clId="{F2F1A0D4-EEC6-4853-A94A-996B40692EBB}" dt="2026-02-25T14:31:27.399" v="2" actId="700"/>
          <ac:spMkLst>
            <pc:docMk/>
            <pc:sldMk cId="2075999432" sldId="2076137289"/>
            <ac:spMk id="5" creationId="{5E711B66-5868-5600-4167-5A14814B5A5B}"/>
          </ac:spMkLst>
        </pc:spChg>
        <pc:spChg chg="add del mod ord">
          <ac:chgData name="Amanda Axelsson" userId="929d3d98-be8d-4a22-aca8-b9ad29a7cc35" providerId="ADAL" clId="{F2F1A0D4-EEC6-4853-A94A-996B40692EBB}" dt="2026-02-25T14:31:27.399" v="2" actId="700"/>
          <ac:spMkLst>
            <pc:docMk/>
            <pc:sldMk cId="2075999432" sldId="2076137289"/>
            <ac:spMk id="28" creationId="{41DEBD98-F394-AAFE-BD26-AE0C78E99265}"/>
          </ac:spMkLst>
        </pc:spChg>
        <pc:spChg chg="add del mod ord">
          <ac:chgData name="Amanda Axelsson" userId="929d3d98-be8d-4a22-aca8-b9ad29a7cc35" providerId="ADAL" clId="{F2F1A0D4-EEC6-4853-A94A-996B40692EBB}" dt="2026-02-25T14:31:33.359" v="4" actId="478"/>
          <ac:spMkLst>
            <pc:docMk/>
            <pc:sldMk cId="2075999432" sldId="2076137289"/>
            <ac:spMk id="29" creationId="{E64CF7FE-D847-8760-8E52-C4596567B33E}"/>
          </ac:spMkLst>
        </pc:spChg>
        <pc:spChg chg="add del mod ord">
          <ac:chgData name="Amanda Axelsson" userId="929d3d98-be8d-4a22-aca8-b9ad29a7cc35" providerId="ADAL" clId="{F2F1A0D4-EEC6-4853-A94A-996B40692EBB}" dt="2026-02-25T14:31:37.701" v="6" actId="478"/>
          <ac:spMkLst>
            <pc:docMk/>
            <pc:sldMk cId="2075999432" sldId="2076137289"/>
            <ac:spMk id="30" creationId="{C4BCE992-CCB5-7B3D-451B-730D2A38492D}"/>
          </ac:spMkLst>
        </pc:spChg>
        <pc:spChg chg="add del mod">
          <ac:chgData name="Amanda Axelsson" userId="929d3d98-be8d-4a22-aca8-b9ad29a7cc35" providerId="ADAL" clId="{F2F1A0D4-EEC6-4853-A94A-996B40692EBB}" dt="2026-02-25T14:31:34.851" v="5" actId="478"/>
          <ac:spMkLst>
            <pc:docMk/>
            <pc:sldMk cId="2075999432" sldId="2076137289"/>
            <ac:spMk id="32" creationId="{35622F41-4629-07D4-6CEC-1050160265C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AEF103-610F-4740-A432-D06E39F86A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DF5929-2769-456F-BE3E-BE00E60C4A1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26E51-20AF-4CEC-8E98-EB77D2D0F8EB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C5EAD2-0A98-4590-A691-FC8353C5E5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443B46-69F5-4944-B13A-38E8FE874A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20A741-C51D-4955-8006-C740E1881C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474754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86A441-C42C-A946-8714-F23F47E8AE43}" type="datetimeFigureOut">
              <a:rPr lang="sv-SE" smtClean="0"/>
              <a:t>2026-02-25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6E840-A63C-634A-BCE2-4411F9055A59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278722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sv-SE" dirty="0"/>
              <a:t>Den här bilden finns på vår hemsida och den hjälper oss att förstå </a:t>
            </a:r>
            <a:r>
              <a:rPr lang="sv-SE" b="1" dirty="0"/>
              <a:t>vilken Miljöbyggnad-manual som ska användas beroende på typ av projekt</a:t>
            </a:r>
            <a:r>
              <a:rPr lang="sv-SE" dirty="0"/>
              <a:t> – det kan vara nybyggnad, ombyggnad, tillbyggnad eller löpande förvaltning.</a:t>
            </a:r>
          </a:p>
          <a:p>
            <a:pPr>
              <a:buNone/>
            </a:pPr>
            <a:endParaRPr lang="sv-SE" dirty="0"/>
          </a:p>
          <a:p>
            <a:pPr>
              <a:buNone/>
            </a:pPr>
            <a:r>
              <a:rPr lang="sv-SE" dirty="0"/>
              <a:t>Vi börjar högst upp med </a:t>
            </a:r>
            <a:r>
              <a:rPr lang="sv-SE" b="1" dirty="0"/>
              <a:t>nybyggnadsprojekt</a:t>
            </a:r>
            <a:r>
              <a:rPr lang="sv-SE" dirty="0"/>
              <a:t>. Här handlar det om helt nya byggnader som uppförs från grunden. Då använder vi </a:t>
            </a:r>
            <a:r>
              <a:rPr lang="sv-SE" b="1" dirty="0"/>
              <a:t>Miljöbyggnad Nybyggnad 4.0</a:t>
            </a:r>
            <a:r>
              <a:rPr lang="sv-SE" dirty="0"/>
              <a:t>.</a:t>
            </a:r>
          </a:p>
          <a:p>
            <a:pPr>
              <a:buNone/>
            </a:pPr>
            <a:endParaRPr lang="sv-SE" dirty="0"/>
          </a:p>
          <a:p>
            <a:pPr>
              <a:buNone/>
            </a:pPr>
            <a:r>
              <a:rPr lang="sv-SE" dirty="0"/>
              <a:t>Sen har vi </a:t>
            </a:r>
            <a:r>
              <a:rPr lang="sv-SE" b="1" dirty="0"/>
              <a:t>ombyggnadsprojekt</a:t>
            </a:r>
            <a:r>
              <a:rPr lang="sv-SE" dirty="0"/>
              <a:t>. Dessa delas upp i två kategorier: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Om det är en </a:t>
            </a:r>
            <a:r>
              <a:rPr lang="sv-SE" b="1" dirty="0"/>
              <a:t>omfattande ombyggnad</a:t>
            </a:r>
            <a:r>
              <a:rPr lang="sv-SE" dirty="0"/>
              <a:t> som kan likställas med nybyggnad enligt Boverkets byggregler, används också </a:t>
            </a:r>
            <a:r>
              <a:rPr lang="sv-SE" b="1" dirty="0"/>
              <a:t>Nybyggnad 4.0</a:t>
            </a:r>
            <a:r>
              <a:rPr lang="sv-SE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Men om det är en </a:t>
            </a:r>
            <a:r>
              <a:rPr lang="sv-SE" b="1" dirty="0"/>
              <a:t>mindre ombyggnad</a:t>
            </a:r>
            <a:r>
              <a:rPr lang="sv-SE" dirty="0"/>
              <a:t>, större än underhåll men inte lika omfattande som nybyggnad, används istället </a:t>
            </a:r>
            <a:r>
              <a:rPr lang="sv-SE" b="1" dirty="0"/>
              <a:t>Miljöbyggnad Ombyggnad 4.0</a:t>
            </a:r>
            <a:r>
              <a:rPr lang="sv-SE" dirty="0"/>
              <a:t>.</a:t>
            </a:r>
          </a:p>
          <a:p>
            <a:pPr>
              <a:buNone/>
            </a:pPr>
            <a:endParaRPr lang="sv-SE" dirty="0"/>
          </a:p>
          <a:p>
            <a:pPr>
              <a:buNone/>
            </a:pPr>
            <a:r>
              <a:rPr lang="sv-SE" dirty="0"/>
              <a:t>Längre ner ser vi </a:t>
            </a:r>
            <a:r>
              <a:rPr lang="sv-SE" b="1" dirty="0"/>
              <a:t>om- och tillbyggnadsprojekt</a:t>
            </a:r>
            <a:r>
              <a:rPr lang="sv-SE" dirty="0"/>
              <a:t>. Här gäller samma princip: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Är projektet så stort att det kan likställas med nybyggnad, används </a:t>
            </a:r>
            <a:r>
              <a:rPr lang="sv-SE" b="1" dirty="0"/>
              <a:t>Nybyggnad 4.0</a:t>
            </a:r>
            <a:r>
              <a:rPr lang="sv-SE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v-SE" dirty="0"/>
              <a:t>Är det mindre, men ändå kräver en energideklaration, används </a:t>
            </a:r>
            <a:r>
              <a:rPr lang="sv-SE" b="1" dirty="0"/>
              <a:t>Ombyggnad 4.0</a:t>
            </a:r>
            <a:r>
              <a:rPr lang="sv-SE" dirty="0"/>
              <a:t>.</a:t>
            </a:r>
          </a:p>
          <a:p>
            <a:pPr>
              <a:buFont typeface="Arial" panose="020B0604020202020204" pitchFamily="34" charset="0"/>
              <a:buNone/>
            </a:pPr>
            <a:r>
              <a:rPr lang="sv-SE" dirty="0"/>
              <a:t>Med andra ord: Både ombyggnadsdelen och tillbyggnadsdelen kommer arbeta med antingen nybyggnadsmanualen eller ombyggnadsmanualen för hela projektet. </a:t>
            </a:r>
          </a:p>
          <a:p>
            <a:pPr>
              <a:buNone/>
            </a:pPr>
            <a:endParaRPr lang="sv-SE" dirty="0"/>
          </a:p>
          <a:p>
            <a:pPr>
              <a:buNone/>
            </a:pPr>
            <a:r>
              <a:rPr lang="sv-SE" dirty="0"/>
              <a:t>Till sist, längst ner, ser vi </a:t>
            </a:r>
            <a:r>
              <a:rPr lang="sv-SE" b="1" dirty="0"/>
              <a:t>hyresgästanpassning och kontinuerligt underhållsarbete</a:t>
            </a:r>
            <a:r>
              <a:rPr lang="sv-SE" dirty="0"/>
              <a:t> – alltså typiska åtgärder under byggnadens förvaltningsfas. Här passar </a:t>
            </a:r>
            <a:r>
              <a:rPr lang="sv-SE" b="1" dirty="0"/>
              <a:t>Miljöbyggnad iDrift 2.0</a:t>
            </a:r>
            <a:r>
              <a:rPr lang="sv-SE" dirty="0"/>
              <a:t> bäst, eftersom det fokuserar på hur byggnaden faktiskt presterar i drift.</a:t>
            </a:r>
          </a:p>
          <a:p>
            <a:endParaRPr lang="sv-SE" dirty="0"/>
          </a:p>
          <a:p>
            <a:r>
              <a:rPr lang="sv-SE" dirty="0"/>
              <a:t>Så sammanfattningsvis: manualvalet styrs helt av </a:t>
            </a:r>
            <a:r>
              <a:rPr lang="sv-SE" b="1" dirty="0"/>
              <a:t>projektets omfattning</a:t>
            </a:r>
            <a:r>
              <a:rPr lang="sv-SE" dirty="0"/>
              <a:t> – ju större förändring, desto mer sannolikt att man använder manualen för nybyggnad.</a:t>
            </a:r>
            <a:r>
              <a:rPr lang="sv-SE" b="1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1" dirty="0"/>
          </a:p>
          <a:p>
            <a:endParaRPr lang="sv-SE" b="1" dirty="0"/>
          </a:p>
          <a:p>
            <a:r>
              <a:rPr lang="sv-SE" b="1" dirty="0"/>
              <a:t>2023-11-14</a:t>
            </a:r>
          </a:p>
          <a:p>
            <a:br>
              <a:rPr lang="sv-SE" dirty="0"/>
            </a:br>
            <a:r>
              <a:rPr lang="sv-SE" b="1" dirty="0"/>
              <a:t>Följande stycke i manualen utgår (sid 7-8) :</a:t>
            </a:r>
            <a:br>
              <a:rPr lang="sv-SE" dirty="0"/>
            </a:br>
            <a:r>
              <a:rPr lang="sv-SE" b="1" dirty="0"/>
              <a:t>Ombyggnad</a:t>
            </a:r>
            <a:br>
              <a:rPr lang="sv-SE" dirty="0"/>
            </a:br>
            <a:r>
              <a:rPr lang="sv-SE" strike="sngStrike" dirty="0"/>
              <a:t>Byggnad som genomgår ombyggnation ska uppfylla kraven enligt BBR 1:2242 påtaglig förnyelse det vill säga en omfattande ombyggnation som kan likställas nyproduktion. Bedömning sker utifrån Manual nybyggnad. För indikator 5 sker bedömning utifrån förhandsbesked. Indikatorerna Klimatpåverkan och Ekosystemtjänster utgår vid ombyggnad. 8</a:t>
            </a:r>
            <a:endParaRPr lang="sv-SE" dirty="0"/>
          </a:p>
          <a:p>
            <a:r>
              <a:rPr lang="sv-SE" strike="sngStrike" dirty="0"/>
              <a:t>För ombyggnationer ska förhandsbesked användas för att säkerställa att indikatorer kan uppnås. Syftet är att sökanden i ett tidigt skede ska få rätt förutsättningar att utforma sin ansökan. Formulär med instruktioner finns på </a:t>
            </a:r>
            <a:r>
              <a:rPr lang="sv-SE" strike="sngStrike" dirty="0" err="1"/>
              <a:t>SGBC:s</a:t>
            </a:r>
            <a:r>
              <a:rPr lang="sv-SE" strike="sngStrike" dirty="0"/>
              <a:t> hemsida. Indikatorer som bedöms utifrån Manual nybyggnad certifieras preliminärt och verifieras enligt Manual nybyggnad</a:t>
            </a:r>
            <a:endParaRPr lang="sv-SE" dirty="0"/>
          </a:p>
          <a:p>
            <a:r>
              <a:rPr lang="sv-SE" b="1" dirty="0"/>
              <a:t>Med anledning av:</a:t>
            </a:r>
            <a:br>
              <a:rPr lang="sv-SE" dirty="0"/>
            </a:br>
            <a:r>
              <a:rPr lang="sv-SE" dirty="0"/>
              <a:t>Som ombyggnad beskrivs i manualen idag, ska projektet genomgå påtaglig förnyelse och likställas nyproduktion. Det innebär att flera projekt inte omfattas av skrivningen. Inte heller finns det förhandsbesked för indikator 5 som nämns i manualen. Därför är det idag inte möjligt att certifiera enligt ombyggnad och vi arbetar med att ta fram ett nytt arbetssätt för ombyggnader. Arbetet förväntas vara färdigt under Q2 2024.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r>
              <a:rPr lang="sv-SE" b="1" dirty="0"/>
              <a:t>Vilken manual ska man välja? </a:t>
            </a:r>
          </a:p>
          <a:p>
            <a:r>
              <a:rPr lang="sv-SE" b="0" dirty="0"/>
              <a:t>Vid nybyggnadsprojekt behöver man bestämma sig för certifiering tidigt projekteringen. Redan i Systemhandling då det finns indikatorer som bygger på att handlingar tas fram redan i systemhandling (ind. 11 Ekosystemtjänster). </a:t>
            </a:r>
          </a:p>
          <a:p>
            <a:endParaRPr lang="sv-SE" b="0" dirty="0"/>
          </a:p>
          <a:p>
            <a:r>
              <a:rPr lang="sv-SE" b="0" dirty="0"/>
              <a:t>Beroende på HUR omfattande ombyggnaden blir, väljs antingen manual Nybyggnad eller Ombyggnad. </a:t>
            </a:r>
          </a:p>
          <a:p>
            <a:r>
              <a:rPr lang="sv-SE" b="0" dirty="0"/>
              <a:t>Samma sak gäller vid OM- och </a:t>
            </a:r>
            <a:r>
              <a:rPr lang="sv-SE" b="0" dirty="0" err="1"/>
              <a:t>TILLbyggnad</a:t>
            </a:r>
            <a:r>
              <a:rPr lang="sv-SE" b="0" dirty="0"/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sz="1200" dirty="0"/>
              <a:t>Efter 3 år räknas byggnaden som befintlig. </a:t>
            </a:r>
            <a:r>
              <a:rPr lang="sv-SE" sz="1200" b="1" dirty="0"/>
              <a:t>Alla byggnader som varit i drift i mer än 3 år kan alltid certifieras i Miljöbyggnad iDrift.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b="1" dirty="0"/>
          </a:p>
          <a:p>
            <a:endParaRPr lang="sv-SE" b="1" dirty="0"/>
          </a:p>
          <a:p>
            <a:r>
              <a:rPr lang="sv-SE" b="1" dirty="0"/>
              <a:t>2023-11-14</a:t>
            </a:r>
          </a:p>
          <a:p>
            <a:br>
              <a:rPr lang="sv-SE" dirty="0"/>
            </a:br>
            <a:r>
              <a:rPr lang="sv-SE" b="1" dirty="0"/>
              <a:t>Följande stycke i manualen utgår (sid 7-8) :</a:t>
            </a:r>
            <a:br>
              <a:rPr lang="sv-SE" dirty="0"/>
            </a:br>
            <a:r>
              <a:rPr lang="sv-SE" b="1" dirty="0"/>
              <a:t>Ombyggnad</a:t>
            </a:r>
            <a:br>
              <a:rPr lang="sv-SE" dirty="0"/>
            </a:br>
            <a:r>
              <a:rPr lang="sv-SE" strike="sngStrike" dirty="0"/>
              <a:t>Byggnad som genomgår ombyggnation ska uppfylla kraven enligt BBR 1:2242 påtaglig förnyelse det vill säga en omfattande ombyggnation som kan likställas nyproduktion. Bedömning sker utifrån Manual nybyggnad. För indikator 5 sker bedömning utifrån förhandsbesked. Indikatorerna Klimatpåverkan och Ekosystemtjänster utgår vid ombyggnad. 8</a:t>
            </a:r>
            <a:endParaRPr lang="sv-SE" dirty="0"/>
          </a:p>
          <a:p>
            <a:r>
              <a:rPr lang="sv-SE" strike="sngStrike" dirty="0"/>
              <a:t>För ombyggnationer ska förhandsbesked användas för att säkerställa att indikatorer kan uppnås. Syftet är att sökanden i ett tidigt skede ska få rätt förutsättningar att utforma sin ansökan. Formulär med instruktioner finns på </a:t>
            </a:r>
            <a:r>
              <a:rPr lang="sv-SE" strike="sngStrike" dirty="0" err="1"/>
              <a:t>SGBC:s</a:t>
            </a:r>
            <a:r>
              <a:rPr lang="sv-SE" strike="sngStrike" dirty="0"/>
              <a:t> hemsida. Indikatorer som bedöms utifrån Manual nybyggnad certifieras preliminärt och verifieras enligt Manual nybyggnad</a:t>
            </a:r>
            <a:endParaRPr lang="sv-SE" dirty="0"/>
          </a:p>
          <a:p>
            <a:r>
              <a:rPr lang="sv-SE" b="1" dirty="0"/>
              <a:t>Med anledning av:</a:t>
            </a:r>
            <a:br>
              <a:rPr lang="sv-SE" dirty="0"/>
            </a:br>
            <a:r>
              <a:rPr lang="sv-SE" dirty="0"/>
              <a:t>Som ombyggnad beskrivs i manualen idag, ska projektet genomgå påtaglig förnyelse och likställas nyproduktion. Det innebär att flera projekt inte omfattas av skrivningen. Inte heller finns det förhandsbesked för indikator 5 som nämns i manualen. Därför är det idag inte möjligt att certifiera enligt ombyggnad och vi arbetar med att ta fram ett nytt arbetssätt för ombyggnader. Arbetet förväntas vara färdigt under Q2 2024.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56E840-A63C-634A-BCE2-4411F9055A59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2754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6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6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5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11" Type="http://schemas.openxmlformats.org/officeDocument/2006/relationships/image" Target="../media/image6.svg"/><Relationship Id="rId5" Type="http://schemas.openxmlformats.org/officeDocument/2006/relationships/image" Target="../media/image14.svg"/><Relationship Id="rId10" Type="http://schemas.openxmlformats.org/officeDocument/2006/relationships/image" Target="../media/image5.png"/><Relationship Id="rId4" Type="http://schemas.openxmlformats.org/officeDocument/2006/relationships/image" Target="../media/image13.png"/><Relationship Id="rId9" Type="http://schemas.openxmlformats.org/officeDocument/2006/relationships/image" Target="../media/image22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>
            <a:extLst>
              <a:ext uri="{FF2B5EF4-FFF2-40B4-BE49-F238E27FC236}">
                <a16:creationId xmlns:a16="http://schemas.microsoft.com/office/drawing/2014/main" id="{EC40B421-9A0D-FCD4-6951-1845F74DF2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502" y="5633812"/>
            <a:ext cx="2613600" cy="540144"/>
          </a:xfrm>
          <a:prstGeom prst="rect">
            <a:avLst/>
          </a:prstGeom>
        </p:spPr>
      </p:pic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FC27B229-A830-B111-EB26-4387A11672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906769"/>
            <a:ext cx="2743200" cy="15388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Information</a:t>
            </a:r>
          </a:p>
        </p:txBody>
      </p:sp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DC3A0C11-63EE-C4B3-D38D-73E81726ED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9" y="2956961"/>
            <a:ext cx="1320874" cy="276999"/>
          </a:xfrm>
        </p:spPr>
        <p:txBody>
          <a:bodyPr wrap="none">
            <a:spAutoFit/>
          </a:bodyPr>
          <a:lstStyle>
            <a:lvl1pPr marL="0" indent="0">
              <a:spcBef>
                <a:spcPts val="100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8" name="Rubrik 13">
            <a:extLst>
              <a:ext uri="{FF2B5EF4-FFF2-40B4-BE49-F238E27FC236}">
                <a16:creationId xmlns:a16="http://schemas.microsoft.com/office/drawing/2014/main" id="{A84A6AE3-46F9-0D0E-15D9-07A312B0D2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2147338"/>
            <a:ext cx="8595041" cy="957355"/>
          </a:xfrm>
        </p:spPr>
        <p:txBody>
          <a:bodyPr wrap="square" anchor="b" anchorCtr="0">
            <a:spAutoFit/>
          </a:bodyPr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22" name="Platshållare för datum 21">
            <a:extLst>
              <a:ext uri="{FF2B5EF4-FFF2-40B4-BE49-F238E27FC236}">
                <a16:creationId xmlns:a16="http://schemas.microsoft.com/office/drawing/2014/main" id="{A46CB85D-87D2-C1E4-D2BE-206DC1ED478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1839" y="711315"/>
            <a:ext cx="2743200" cy="153888"/>
          </a:xfrm>
        </p:spPr>
        <p:txBody>
          <a:bodyPr lIns="0" tIns="0" rIns="0" bIns="0" anchor="t" anchorCtr="0">
            <a:sp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fld id="{739C3091-282C-2647-9D48-8504FCC09C9D}" type="datetime1">
              <a:rPr lang="sv-SE" smtClean="0"/>
              <a:pPr/>
              <a:t>2026-02-25</a:t>
            </a:fld>
            <a:endParaRPr lang="sv-SE"/>
          </a:p>
        </p:txBody>
      </p:sp>
      <p:sp>
        <p:nvSpPr>
          <p:cNvPr id="23" name="Platshållare för sidfot 22">
            <a:extLst>
              <a:ext uri="{FF2B5EF4-FFF2-40B4-BE49-F238E27FC236}">
                <a16:creationId xmlns:a16="http://schemas.microsoft.com/office/drawing/2014/main" id="{55CEA7A4-F2AC-0AA8-BC98-2E2EB0147B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24" name="Platshållare för bildnummer 23">
            <a:extLst>
              <a:ext uri="{FF2B5EF4-FFF2-40B4-BE49-F238E27FC236}">
                <a16:creationId xmlns:a16="http://schemas.microsoft.com/office/drawing/2014/main" id="{95A8504A-458B-64A4-8163-8EA8AC80B3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364748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tshållare för bild 13">
            <a:extLst>
              <a:ext uri="{FF2B5EF4-FFF2-40B4-BE49-F238E27FC236}">
                <a16:creationId xmlns:a16="http://schemas.microsoft.com/office/drawing/2014/main" id="{012B973F-4962-530B-B01B-0F847C1DAB1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400000" cy="6858001"/>
          </a:xfrm>
          <a:custGeom>
            <a:avLst/>
            <a:gdLst>
              <a:gd name="connsiteX0" fmla="*/ 0 w 11400000"/>
              <a:gd name="connsiteY0" fmla="*/ 0 h 6858001"/>
              <a:gd name="connsiteX1" fmla="*/ 11399838 w 11400000"/>
              <a:gd name="connsiteY1" fmla="*/ 0 h 6858001"/>
              <a:gd name="connsiteX2" fmla="*/ 11399838 w 11400000"/>
              <a:gd name="connsiteY2" fmla="*/ 746127 h 6858001"/>
              <a:gd name="connsiteX3" fmla="*/ 11400000 w 11400000"/>
              <a:gd name="connsiteY3" fmla="*/ 746127 h 6858001"/>
              <a:gd name="connsiteX4" fmla="*/ 11400000 w 11400000"/>
              <a:gd name="connsiteY4" fmla="*/ 6858001 h 6858001"/>
              <a:gd name="connsiteX5" fmla="*/ 10672458 w 11400000"/>
              <a:gd name="connsiteY5" fmla="*/ 6858001 h 6858001"/>
              <a:gd name="connsiteX6" fmla="*/ 10672458 w 11400000"/>
              <a:gd name="connsiteY6" fmla="*/ 3109917 h 6858001"/>
              <a:gd name="connsiteX7" fmla="*/ 9089427 w 11400000"/>
              <a:gd name="connsiteY7" fmla="*/ 1460870 h 6858001"/>
              <a:gd name="connsiteX8" fmla="*/ 7542851 w 11400000"/>
              <a:gd name="connsiteY8" fmla="*/ 3109917 h 6858001"/>
              <a:gd name="connsiteX9" fmla="*/ 7542851 w 11400000"/>
              <a:gd name="connsiteY9" fmla="*/ 6858001 h 6858001"/>
              <a:gd name="connsiteX10" fmla="*/ 0 w 11400000"/>
              <a:gd name="connsiteY10" fmla="*/ 6858001 h 6858001"/>
              <a:gd name="connsiteX11" fmla="*/ 0 w 11400000"/>
              <a:gd name="connsiteY11" fmla="*/ 1349375 h 6858001"/>
              <a:gd name="connsiteX12" fmla="*/ 0 w 11400000"/>
              <a:gd name="connsiteY12" fmla="*/ 746127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00000" h="6858001">
                <a:moveTo>
                  <a:pt x="0" y="0"/>
                </a:moveTo>
                <a:lnTo>
                  <a:pt x="11399838" y="0"/>
                </a:lnTo>
                <a:lnTo>
                  <a:pt x="11399838" y="746127"/>
                </a:lnTo>
                <a:lnTo>
                  <a:pt x="11400000" y="746127"/>
                </a:lnTo>
                <a:lnTo>
                  <a:pt x="11400000" y="6858001"/>
                </a:lnTo>
                <a:lnTo>
                  <a:pt x="10672458" y="6858001"/>
                </a:lnTo>
                <a:lnTo>
                  <a:pt x="10672458" y="3109917"/>
                </a:lnTo>
                <a:lnTo>
                  <a:pt x="9089427" y="1460870"/>
                </a:lnTo>
                <a:lnTo>
                  <a:pt x="7542851" y="3109917"/>
                </a:lnTo>
                <a:lnTo>
                  <a:pt x="7542851" y="6858001"/>
                </a:lnTo>
                <a:lnTo>
                  <a:pt x="0" y="6858001"/>
                </a:lnTo>
                <a:lnTo>
                  <a:pt x="0" y="1349375"/>
                </a:lnTo>
                <a:lnTo>
                  <a:pt x="0" y="746127"/>
                </a:lnTo>
                <a:close/>
              </a:path>
            </a:pathLst>
          </a:custGeom>
        </p:spPr>
        <p:txBody>
          <a:bodyPr wrap="square" tIns="0" bIns="1260000" anchor="ctr" anchorCtr="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20337B-64D3-5CB9-ABC6-7F30F864882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53644" y="3025564"/>
            <a:ext cx="3309206" cy="1692771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tabLst>
                <a:tab pos="4484688" algn="l"/>
              </a:tabLst>
              <a:defRPr sz="110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##</a:t>
            </a:r>
            <a:endParaRPr lang="sv-SE"/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DA992FC-B34F-FACB-4475-B58E215194B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24400" y="2813033"/>
            <a:ext cx="3967694" cy="369332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 algn="ctr">
              <a:buNone/>
              <a:tabLst>
                <a:tab pos="4484688" algn="l"/>
              </a:tabLst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Paus titel</a:t>
            </a:r>
          </a:p>
        </p:txBody>
      </p:sp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41BB0426-736E-C53B-1141-BDF735E161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537207" y="4561533"/>
            <a:ext cx="3142081" cy="369332"/>
          </a:xfrm>
        </p:spPr>
        <p:txBody>
          <a:bodyPr wrap="square">
            <a:spAutoFit/>
          </a:bodyPr>
          <a:lstStyle>
            <a:lvl1pPr marL="0" indent="0" algn="ctr">
              <a:spcBef>
                <a:spcPts val="1000"/>
              </a:spcBef>
              <a:buClr>
                <a:schemeClr val="accent1"/>
              </a:buClr>
              <a:buNone/>
              <a:defRPr sz="2400" b="0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Minuter/timmar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28305C4E-6BAA-AB81-BF1E-13482BB6D08B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852257D8-3F7E-F1B6-D23F-40C7D1C9A8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D859BC4-2306-8DA7-6379-D0674403F436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06713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/Innehållsförteckning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05D00302-500B-D110-D0F1-77076E9321D1}"/>
              </a:ext>
            </a:extLst>
          </p:cNvPr>
          <p:cNvSpPr/>
          <p:nvPr userDrawn="1"/>
        </p:nvSpPr>
        <p:spPr>
          <a:xfrm>
            <a:off x="731836" y="2241550"/>
            <a:ext cx="9936165" cy="3887788"/>
          </a:xfrm>
          <a:prstGeom prst="roundRect">
            <a:avLst>
              <a:gd name="adj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F941FD9-340D-C79E-F3B5-A8857FA8C2DA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ubrik 9">
            <a:extLst>
              <a:ext uri="{FF2B5EF4-FFF2-40B4-BE49-F238E27FC236}">
                <a16:creationId xmlns:a16="http://schemas.microsoft.com/office/drawing/2014/main" id="{D50B224B-40AF-5BF0-0C11-F809375EEF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673526"/>
            <a:ext cx="9936162" cy="830997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Agenda eller innehållsförteckning</a:t>
            </a:r>
          </a:p>
        </p:txBody>
      </p:sp>
      <p:sp>
        <p:nvSpPr>
          <p:cNvPr id="8" name="Platshållare för tabell 14">
            <a:extLst>
              <a:ext uri="{FF2B5EF4-FFF2-40B4-BE49-F238E27FC236}">
                <a16:creationId xmlns:a16="http://schemas.microsoft.com/office/drawing/2014/main" id="{3D74BA24-C9E2-9618-6AFB-FF39AA210017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1089998" y="2600326"/>
            <a:ext cx="9219597" cy="3168650"/>
          </a:xfrm>
        </p:spPr>
        <p:txBody>
          <a:bodyPr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Infoga tabell</a:t>
            </a:r>
          </a:p>
        </p:txBody>
      </p:sp>
      <p:sp>
        <p:nvSpPr>
          <p:cNvPr id="11" name="Platshållare för text 3">
            <a:extLst>
              <a:ext uri="{FF2B5EF4-FFF2-40B4-BE49-F238E27FC236}">
                <a16:creationId xmlns:a16="http://schemas.microsoft.com/office/drawing/2014/main" id="{56D3F472-45F8-5E77-2A19-DEC836D4351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1652587"/>
            <a:ext cx="9936162" cy="386054"/>
          </a:xfrm>
        </p:spPr>
        <p:txBody>
          <a:bodyPr wrap="square" bIns="108000" anchor="b" anchorCtr="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07EBF0D7-6293-4861-A226-FEFCCFC969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F129A618-AC8B-3A7B-0FE8-21B48192DBB7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477148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94" userDrawn="1">
          <p15:clr>
            <a:srgbClr val="FBAE40"/>
          </p15:clr>
        </p15:guide>
        <p15:guide id="3" orient="horz" pos="1638" userDrawn="1">
          <p15:clr>
            <a:srgbClr val="FBAE40"/>
          </p15:clr>
        </p15:guide>
        <p15:guide id="4" orient="horz" pos="3634" userDrawn="1">
          <p15:clr>
            <a:srgbClr val="FBAE40"/>
          </p15:clr>
        </p15:guide>
        <p15:guide id="5" pos="688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/Innehållsförteckning + objekt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05D00302-500B-D110-D0F1-77076E9321D1}"/>
              </a:ext>
            </a:extLst>
          </p:cNvPr>
          <p:cNvSpPr/>
          <p:nvPr userDrawn="1"/>
        </p:nvSpPr>
        <p:spPr>
          <a:xfrm>
            <a:off x="731836" y="2241548"/>
            <a:ext cx="4788877" cy="3887789"/>
          </a:xfrm>
          <a:prstGeom prst="roundRect">
            <a:avLst>
              <a:gd name="adj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Rektangel med rundade hörn 18">
            <a:extLst>
              <a:ext uri="{FF2B5EF4-FFF2-40B4-BE49-F238E27FC236}">
                <a16:creationId xmlns:a16="http://schemas.microsoft.com/office/drawing/2014/main" id="{A64B4DC5-1BF0-25E0-720A-7E93F30A921D}"/>
              </a:ext>
            </a:extLst>
          </p:cNvPr>
          <p:cNvSpPr/>
          <p:nvPr userDrawn="1"/>
        </p:nvSpPr>
        <p:spPr>
          <a:xfrm>
            <a:off x="5878876" y="2241548"/>
            <a:ext cx="4788877" cy="3887790"/>
          </a:xfrm>
          <a:prstGeom prst="roundRect">
            <a:avLst>
              <a:gd name="adj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F941FD9-340D-C79E-F3B5-A8857FA8C2DA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ubrik 9">
            <a:extLst>
              <a:ext uri="{FF2B5EF4-FFF2-40B4-BE49-F238E27FC236}">
                <a16:creationId xmlns:a16="http://schemas.microsoft.com/office/drawing/2014/main" id="{D50B224B-40AF-5BF0-0C11-F809375EEF6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673526"/>
            <a:ext cx="10296527" cy="830997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Agenda eller innehållsförteckning</a:t>
            </a:r>
          </a:p>
        </p:txBody>
      </p:sp>
      <p:sp>
        <p:nvSpPr>
          <p:cNvPr id="21" name="Platshållare för tabell 14">
            <a:extLst>
              <a:ext uri="{FF2B5EF4-FFF2-40B4-BE49-F238E27FC236}">
                <a16:creationId xmlns:a16="http://schemas.microsoft.com/office/drawing/2014/main" id="{9B0502A5-546D-8518-E0C0-424A9632C4D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1092200" y="2600325"/>
            <a:ext cx="4068149" cy="3168650"/>
          </a:xfrm>
        </p:spPr>
        <p:txBody>
          <a:bodyPr>
            <a:noAutofit/>
          </a:bodyPr>
          <a:lstStyle>
            <a:lvl1pPr marL="0" marR="0" indent="0" algn="ctr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sv-SE" dirty="0"/>
              <a:t>Infoga tabell</a:t>
            </a:r>
          </a:p>
        </p:txBody>
      </p:sp>
      <p:sp>
        <p:nvSpPr>
          <p:cNvPr id="23" name="Platshållare för text 3">
            <a:extLst>
              <a:ext uri="{FF2B5EF4-FFF2-40B4-BE49-F238E27FC236}">
                <a16:creationId xmlns:a16="http://schemas.microsoft.com/office/drawing/2014/main" id="{8FEA31DE-4CD1-F97C-2D80-FD86ED81E3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8" y="1652587"/>
            <a:ext cx="9936162" cy="386054"/>
          </a:xfrm>
        </p:spPr>
        <p:txBody>
          <a:bodyPr wrap="square" bIns="108000" anchor="b" anchorCtr="0">
            <a:sp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3700D3AD-0504-663F-B47F-72051BA4EB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4" name="Platshållare för bildnummer 5">
            <a:extLst>
              <a:ext uri="{FF2B5EF4-FFF2-40B4-BE49-F238E27FC236}">
                <a16:creationId xmlns:a16="http://schemas.microsoft.com/office/drawing/2014/main" id="{B3F1A7D5-DF52-8FC7-6B1E-E093C59928C2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innehåll 6">
            <a:extLst>
              <a:ext uri="{FF2B5EF4-FFF2-40B4-BE49-F238E27FC236}">
                <a16:creationId xmlns:a16="http://schemas.microsoft.com/office/drawing/2014/main" id="{B3C0B687-4AB6-5E63-C494-5B6A658BC2E2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40463" y="2600325"/>
            <a:ext cx="4068762" cy="3168650"/>
          </a:xfrm>
        </p:spPr>
        <p:txBody>
          <a:bodyPr>
            <a:noAutofit/>
          </a:bodyPr>
          <a:lstStyle/>
          <a:p>
            <a:pPr lvl="0"/>
            <a:r>
              <a:rPr lang="sv-SE"/>
              <a:t>Infoga valfritt objekt eller text</a:t>
            </a:r>
          </a:p>
        </p:txBody>
      </p:sp>
    </p:spTree>
    <p:extLst>
      <p:ext uri="{BB962C8B-B14F-4D97-AF65-F5344CB8AC3E}">
        <p14:creationId xmlns:p14="http://schemas.microsoft.com/office/powerpoint/2010/main" val="3276162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494" userDrawn="1">
          <p15:clr>
            <a:srgbClr val="FBAE40"/>
          </p15:clr>
        </p15:guide>
        <p15:guide id="3" orient="horz" pos="1638" userDrawn="1">
          <p15:clr>
            <a:srgbClr val="FBAE40"/>
          </p15:clr>
        </p15:guide>
        <p15:guide id="4" orient="horz" pos="3634" userDrawn="1">
          <p15:clr>
            <a:srgbClr val="FBAE40"/>
          </p15:clr>
        </p15:guide>
        <p15:guide id="5" pos="688" userDrawn="1">
          <p15:clr>
            <a:srgbClr val="FBAE40"/>
          </p15:clr>
        </p15:guide>
        <p15:guide id="6" pos="3250" userDrawn="1">
          <p15:clr>
            <a:srgbClr val="FBAE40"/>
          </p15:clr>
        </p15:guide>
        <p15:guide id="7" pos="393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bild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bild 8">
            <a:extLst>
              <a:ext uri="{FF2B5EF4-FFF2-40B4-BE49-F238E27FC236}">
                <a16:creationId xmlns:a16="http://schemas.microsoft.com/office/drawing/2014/main" id="{92DFAE1C-8494-83A9-BACD-E8B093100A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57584" y="0"/>
            <a:ext cx="4842415" cy="6858000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Infoga bild</a:t>
            </a:r>
          </a:p>
        </p:txBody>
      </p:sp>
      <p:sp>
        <p:nvSpPr>
          <p:cNvPr id="13" name="Rubrik 9">
            <a:extLst>
              <a:ext uri="{FF2B5EF4-FFF2-40B4-BE49-F238E27FC236}">
                <a16:creationId xmlns:a16="http://schemas.microsoft.com/office/drawing/2014/main" id="{93A19484-9711-5A88-16DE-E4302AFBE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494979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1C48F1C-60F9-0DEE-2931-6C528D702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9" y="1687179"/>
            <a:ext cx="4949792" cy="1336520"/>
          </a:xfrm>
        </p:spPr>
        <p:txBody>
          <a:bodyPr>
            <a:spAutoFit/>
          </a:bodyPr>
          <a:lstStyle/>
          <a:p>
            <a:pPr lvl="0"/>
            <a:r>
              <a:rPr lang="sv-SE"/>
              <a:t>Ta bort punktlista om du önskar vanlig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7E6FE48-EFD6-299C-CC03-EE4F7561FE89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01F11609-5881-D26E-678C-E6E53765A8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3" name="Platshållare för bildnummer 5">
            <a:extLst>
              <a:ext uri="{FF2B5EF4-FFF2-40B4-BE49-F238E27FC236}">
                <a16:creationId xmlns:a16="http://schemas.microsoft.com/office/drawing/2014/main" id="{C86302D1-B0E9-A5D7-8EAC-2EAE475863B9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41494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2 bilder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8CFB517A-E9A5-76BC-23E4-6090F3ED5D4D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ubrik 9">
            <a:extLst>
              <a:ext uri="{FF2B5EF4-FFF2-40B4-BE49-F238E27FC236}">
                <a16:creationId xmlns:a16="http://schemas.microsoft.com/office/drawing/2014/main" id="{2F6DD93C-20D5-EC06-C8F7-ED482743A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494979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4" name="Platshållare för text 4">
            <a:extLst>
              <a:ext uri="{FF2B5EF4-FFF2-40B4-BE49-F238E27FC236}">
                <a16:creationId xmlns:a16="http://schemas.microsoft.com/office/drawing/2014/main" id="{D3280F45-19A3-76B4-2F3B-B4D3F22E058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839" y="1687179"/>
            <a:ext cx="4949792" cy="1336520"/>
          </a:xfrm>
        </p:spPr>
        <p:txBody>
          <a:bodyPr>
            <a:spAutoFit/>
          </a:bodyPr>
          <a:lstStyle/>
          <a:p>
            <a:pPr lvl="0"/>
            <a:r>
              <a:rPr lang="sv-SE"/>
              <a:t>Ta bort punktlista om du önskar vanlig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0B1044C1-D8F8-E604-9514-9C2E0197B67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21A9C391-78AB-1E89-B0F3-C528C57D6792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bild 8">
            <a:extLst>
              <a:ext uri="{FF2B5EF4-FFF2-40B4-BE49-F238E27FC236}">
                <a16:creationId xmlns:a16="http://schemas.microsoft.com/office/drawing/2014/main" id="{470A0162-445A-DBAA-3A92-64A7F97AA688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57584" y="0"/>
            <a:ext cx="4842415" cy="4147949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Infoga bild</a:t>
            </a:r>
          </a:p>
        </p:txBody>
      </p:sp>
      <p:sp>
        <p:nvSpPr>
          <p:cNvPr id="8" name="Platshållare för bild 8">
            <a:extLst>
              <a:ext uri="{FF2B5EF4-FFF2-40B4-BE49-F238E27FC236}">
                <a16:creationId xmlns:a16="http://schemas.microsoft.com/office/drawing/2014/main" id="{4A264776-4972-654F-694D-65E70FB93C4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57584" y="4147949"/>
            <a:ext cx="4842415" cy="2710051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Infoga bild</a:t>
            </a:r>
          </a:p>
        </p:txBody>
      </p:sp>
    </p:spTree>
    <p:extLst>
      <p:ext uri="{BB962C8B-B14F-4D97-AF65-F5344CB8AC3E}">
        <p14:creationId xmlns:p14="http://schemas.microsoft.com/office/powerpoint/2010/main" val="3349015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två delar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8CFB517A-E9A5-76BC-23E4-6090F3ED5D4D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ubrik 9">
            <a:extLst>
              <a:ext uri="{FF2B5EF4-FFF2-40B4-BE49-F238E27FC236}">
                <a16:creationId xmlns:a16="http://schemas.microsoft.com/office/drawing/2014/main" id="{2F6DD93C-20D5-EC06-C8F7-ED482743AA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993616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783DF2D9-4369-FD1E-C027-8E68729AC2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5" name="Platshållare för bildnummer 5">
            <a:extLst>
              <a:ext uri="{FF2B5EF4-FFF2-40B4-BE49-F238E27FC236}">
                <a16:creationId xmlns:a16="http://schemas.microsoft.com/office/drawing/2014/main" id="{B8D4F207-15D8-73A8-E9E2-ABB6CC3B23A9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E136551A-90E7-4B55-7050-5B8328F5164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3173" y="1858175"/>
            <a:ext cx="4794827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3" name="Platshållare för text 4">
            <a:extLst>
              <a:ext uri="{FF2B5EF4-FFF2-40B4-BE49-F238E27FC236}">
                <a16:creationId xmlns:a16="http://schemas.microsoft.com/office/drawing/2014/main" id="{D0CB7EA7-8FA5-9A9A-5198-E41D0F94989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82959" y="2337489"/>
            <a:ext cx="4785041" cy="3431486"/>
          </a:xfrm>
        </p:spPr>
        <p:txBody>
          <a:bodyPr>
            <a:no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2E441F3E-D5B1-FDBF-24C5-8AC824DABC5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1838" y="1858175"/>
            <a:ext cx="4794827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9" name="Platshållare för text 4">
            <a:extLst>
              <a:ext uri="{FF2B5EF4-FFF2-40B4-BE49-F238E27FC236}">
                <a16:creationId xmlns:a16="http://schemas.microsoft.com/office/drawing/2014/main" id="{2F8EF609-FB87-E0F4-4D30-F7EB09D2D63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31838" y="2337489"/>
            <a:ext cx="4785041" cy="3431486"/>
          </a:xfrm>
        </p:spPr>
        <p:txBody>
          <a:bodyPr>
            <a:no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</p:spTree>
    <p:extLst>
      <p:ext uri="{BB962C8B-B14F-4D97-AF65-F5344CB8AC3E}">
        <p14:creationId xmlns:p14="http://schemas.microsoft.com/office/powerpoint/2010/main" val="406571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delar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4FFCF01-C3C7-60D9-E61F-696EBFAED2D5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ubrik 9">
            <a:extLst>
              <a:ext uri="{FF2B5EF4-FFF2-40B4-BE49-F238E27FC236}">
                <a16:creationId xmlns:a16="http://schemas.microsoft.com/office/drawing/2014/main" id="{E0F7778C-CE37-82DF-8F8D-BEFFE61B9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989682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8CC3C1C3-2FAB-48D3-C783-4A241EFA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D6DAA6-8E29-D9CC-7CB7-C9493E7C3022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F25D2950-0173-011E-B23E-F1C23FF7FA8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53063" y="1858175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7" name="Platshållare för text 4">
            <a:extLst>
              <a:ext uri="{FF2B5EF4-FFF2-40B4-BE49-F238E27FC236}">
                <a16:creationId xmlns:a16="http://schemas.microsoft.com/office/drawing/2014/main" id="{788A6F31-F021-3354-9A42-8F7C0E02763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53063" y="2337489"/>
            <a:ext cx="3041931" cy="3431486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18" name="Platshållare för text 3">
            <a:extLst>
              <a:ext uri="{FF2B5EF4-FFF2-40B4-BE49-F238E27FC236}">
                <a16:creationId xmlns:a16="http://schemas.microsoft.com/office/drawing/2014/main" id="{F83C6C2F-E4CA-3EF0-B6D5-7B1790B0338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1838" y="1858175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BAA5B45F-57A0-23DC-D520-D75BFEA8377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838" y="2337489"/>
            <a:ext cx="3041931" cy="3431486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71670D52-2B00-5EA9-B5A2-0FA29B6BE6D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63325" y="1858175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3" name="Platshållare för text 4">
            <a:extLst>
              <a:ext uri="{FF2B5EF4-FFF2-40B4-BE49-F238E27FC236}">
                <a16:creationId xmlns:a16="http://schemas.microsoft.com/office/drawing/2014/main" id="{009B653E-878A-62BE-136E-427AF049EBE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63325" y="2337489"/>
            <a:ext cx="3041931" cy="3431486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</p:spTree>
    <p:extLst>
      <p:ext uri="{BB962C8B-B14F-4D97-AF65-F5344CB8AC3E}">
        <p14:creationId xmlns:p14="http://schemas.microsoft.com/office/powerpoint/2010/main" val="3148063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4 delar + bild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9391B8F8-33C3-6D91-2FE8-87F0B31EC13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53063" y="4249694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B961A162-F9AC-8F95-2E8F-2987D647F585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ubrik 9">
            <a:extLst>
              <a:ext uri="{FF2B5EF4-FFF2-40B4-BE49-F238E27FC236}">
                <a16:creationId xmlns:a16="http://schemas.microsoft.com/office/drawing/2014/main" id="{CB4BD45C-2D5D-59D7-BD4A-87B7BC455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6469377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D7C757B8-9637-A819-AB2C-8636189CC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212E1BFF-D0EA-97A8-7167-325B888036BE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2" name="Platshållare för bild 8">
            <a:extLst>
              <a:ext uri="{FF2B5EF4-FFF2-40B4-BE49-F238E27FC236}">
                <a16:creationId xmlns:a16="http://schemas.microsoft.com/office/drawing/2014/main" id="{682A23A6-98F1-CF09-7B09-2E6DCC79F62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74288" y="0"/>
            <a:ext cx="3825711" cy="6858000"/>
          </a:xfr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0E06D421-3A66-59CC-2EEE-71D38C183C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53063" y="1858175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A39C1EA6-AB0A-602D-E70D-0DE706E94A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53063" y="2337489"/>
            <a:ext cx="3041931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20" name="Platshållare för text 4">
            <a:extLst>
              <a:ext uri="{FF2B5EF4-FFF2-40B4-BE49-F238E27FC236}">
                <a16:creationId xmlns:a16="http://schemas.microsoft.com/office/drawing/2014/main" id="{ED4D5073-452F-DBF9-A661-DFBD1407790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53062" y="4746651"/>
            <a:ext cx="3045600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26" name="Platshållare för text 3">
            <a:extLst>
              <a:ext uri="{FF2B5EF4-FFF2-40B4-BE49-F238E27FC236}">
                <a16:creationId xmlns:a16="http://schemas.microsoft.com/office/drawing/2014/main" id="{31FCCB37-6F2F-9351-2F6D-504EE95FE44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1838" y="4249694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7" name="Platshållare för text 3">
            <a:extLst>
              <a:ext uri="{FF2B5EF4-FFF2-40B4-BE49-F238E27FC236}">
                <a16:creationId xmlns:a16="http://schemas.microsoft.com/office/drawing/2014/main" id="{67A9E02B-4408-432C-0BC2-79B85D8CF5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1838" y="1858175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28" name="Platshållare för text 4">
            <a:extLst>
              <a:ext uri="{FF2B5EF4-FFF2-40B4-BE49-F238E27FC236}">
                <a16:creationId xmlns:a16="http://schemas.microsoft.com/office/drawing/2014/main" id="{8A9185AF-13CE-CB68-D124-CE77FBA609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838" y="2337489"/>
            <a:ext cx="3041931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29" name="Platshållare för text 4">
            <a:extLst>
              <a:ext uri="{FF2B5EF4-FFF2-40B4-BE49-F238E27FC236}">
                <a16:creationId xmlns:a16="http://schemas.microsoft.com/office/drawing/2014/main" id="{E5DFAC48-F596-34C3-56D6-5C5EEF714E8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1838" y="4746651"/>
            <a:ext cx="3045600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</p:spTree>
    <p:extLst>
      <p:ext uri="{BB962C8B-B14F-4D97-AF65-F5344CB8AC3E}">
        <p14:creationId xmlns:p14="http://schemas.microsoft.com/office/powerpoint/2010/main" val="2946654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6 delar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B961A162-F9AC-8F95-2E8F-2987D647F585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Rubrik 9">
            <a:extLst>
              <a:ext uri="{FF2B5EF4-FFF2-40B4-BE49-F238E27FC236}">
                <a16:creationId xmlns:a16="http://schemas.microsoft.com/office/drawing/2014/main" id="{CB4BD45C-2D5D-59D7-BD4A-87B7BC4554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989682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D7C757B8-9637-A819-AB2C-8636189CC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212E1BFF-D0EA-97A8-7167-325B888036BE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29" name="Platshållare för text 3">
            <a:extLst>
              <a:ext uri="{FF2B5EF4-FFF2-40B4-BE49-F238E27FC236}">
                <a16:creationId xmlns:a16="http://schemas.microsoft.com/office/drawing/2014/main" id="{F23A1B3F-CADB-0D09-2B38-82A8CE8A1BF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153063" y="4249694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0" name="Platshållare för text 3">
            <a:extLst>
              <a:ext uri="{FF2B5EF4-FFF2-40B4-BE49-F238E27FC236}">
                <a16:creationId xmlns:a16="http://schemas.microsoft.com/office/drawing/2014/main" id="{23CF54F2-0999-976E-D016-16053A95810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153063" y="1858175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1" name="Platshållare för text 4">
            <a:extLst>
              <a:ext uri="{FF2B5EF4-FFF2-40B4-BE49-F238E27FC236}">
                <a16:creationId xmlns:a16="http://schemas.microsoft.com/office/drawing/2014/main" id="{BAE40749-1001-C31C-88DD-C6324EB2CC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53063" y="2337489"/>
            <a:ext cx="3041931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33" name="Platshållare för text 4">
            <a:extLst>
              <a:ext uri="{FF2B5EF4-FFF2-40B4-BE49-F238E27FC236}">
                <a16:creationId xmlns:a16="http://schemas.microsoft.com/office/drawing/2014/main" id="{CE34F3A3-0CCB-3D8B-3018-9A46C403DE0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53062" y="4746651"/>
            <a:ext cx="3045600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35" name="Platshållare för text 3">
            <a:extLst>
              <a:ext uri="{FF2B5EF4-FFF2-40B4-BE49-F238E27FC236}">
                <a16:creationId xmlns:a16="http://schemas.microsoft.com/office/drawing/2014/main" id="{F30DF418-32F8-9E13-F498-0CDE3AB1E83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31838" y="4249694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6" name="Platshållare för text 3">
            <a:extLst>
              <a:ext uri="{FF2B5EF4-FFF2-40B4-BE49-F238E27FC236}">
                <a16:creationId xmlns:a16="http://schemas.microsoft.com/office/drawing/2014/main" id="{2576B7DE-BB7F-3580-55BF-CE623F1C309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1838" y="1858175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7" name="Platshållare för text 4">
            <a:extLst>
              <a:ext uri="{FF2B5EF4-FFF2-40B4-BE49-F238E27FC236}">
                <a16:creationId xmlns:a16="http://schemas.microsoft.com/office/drawing/2014/main" id="{92A9A3BE-6525-5427-9BEF-D7146A0AF216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731838" y="2337489"/>
            <a:ext cx="3041931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38" name="Platshållare för text 4">
            <a:extLst>
              <a:ext uri="{FF2B5EF4-FFF2-40B4-BE49-F238E27FC236}">
                <a16:creationId xmlns:a16="http://schemas.microsoft.com/office/drawing/2014/main" id="{AB9E1625-DCD5-A7C1-2C3F-F24A5AE92D3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31838" y="4746651"/>
            <a:ext cx="3045600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39" name="Platshållare för text 3">
            <a:extLst>
              <a:ext uri="{FF2B5EF4-FFF2-40B4-BE49-F238E27FC236}">
                <a16:creationId xmlns:a16="http://schemas.microsoft.com/office/drawing/2014/main" id="{F30667ED-08B0-EE0B-E2EA-45201AA3C49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563325" y="4249694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40" name="Platshållare för text 3">
            <a:extLst>
              <a:ext uri="{FF2B5EF4-FFF2-40B4-BE49-F238E27FC236}">
                <a16:creationId xmlns:a16="http://schemas.microsoft.com/office/drawing/2014/main" id="{C67DED42-66BB-523F-1159-44452E20EC1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63325" y="1858175"/>
            <a:ext cx="3048152" cy="246221"/>
          </a:xfrm>
        </p:spPr>
        <p:txBody>
          <a:bodyPr wrap="square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41" name="Platshållare för text 4">
            <a:extLst>
              <a:ext uri="{FF2B5EF4-FFF2-40B4-BE49-F238E27FC236}">
                <a16:creationId xmlns:a16="http://schemas.microsoft.com/office/drawing/2014/main" id="{4F88AA48-F8E0-B81A-1878-D3B3F2BD8C1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63325" y="2337489"/>
            <a:ext cx="3041931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  <p:sp>
        <p:nvSpPr>
          <p:cNvPr id="42" name="Platshållare för text 4">
            <a:extLst>
              <a:ext uri="{FF2B5EF4-FFF2-40B4-BE49-F238E27FC236}">
                <a16:creationId xmlns:a16="http://schemas.microsoft.com/office/drawing/2014/main" id="{71A02A61-5EFC-E055-5E1F-501C0C87CE8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563324" y="4746651"/>
            <a:ext cx="3045600" cy="1450141"/>
          </a:xfrm>
        </p:spPr>
        <p:txBody>
          <a:bodyPr>
            <a:normAutofit/>
          </a:bodyPr>
          <a:lstStyle>
            <a:lvl2pPr marL="228600" indent="0">
              <a:buNone/>
              <a:defRPr/>
            </a:lvl2pPr>
          </a:lstStyle>
          <a:p>
            <a:pPr lvl="0"/>
            <a:r>
              <a:rPr lang="sv-SE"/>
              <a:t>Ta bort punktlista om du önskar vanlig text</a:t>
            </a:r>
          </a:p>
        </p:txBody>
      </p:sp>
    </p:spTree>
    <p:extLst>
      <p:ext uri="{BB962C8B-B14F-4D97-AF65-F5344CB8AC3E}">
        <p14:creationId xmlns:p14="http://schemas.microsoft.com/office/powerpoint/2010/main" val="306184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at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tshållare för bild 8">
            <a:extLst>
              <a:ext uri="{FF2B5EF4-FFF2-40B4-BE49-F238E27FC236}">
                <a16:creationId xmlns:a16="http://schemas.microsoft.com/office/drawing/2014/main" id="{68397700-AAE4-F78E-88AF-C4D0E62062E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1400000" cy="6858000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Infoga bild</a:t>
            </a:r>
          </a:p>
        </p:txBody>
      </p:sp>
      <p:sp>
        <p:nvSpPr>
          <p:cNvPr id="3" name="Platshållare för text 14">
            <a:extLst>
              <a:ext uri="{FF2B5EF4-FFF2-40B4-BE49-F238E27FC236}">
                <a16:creationId xmlns:a16="http://schemas.microsoft.com/office/drawing/2014/main" id="{B02BAC71-B2BE-75C3-B984-E5B6E1EE401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1664212"/>
            <a:ext cx="9358331" cy="461665"/>
          </a:xfrm>
          <a:noFill/>
        </p:spPr>
        <p:txBody>
          <a:bodyPr wrap="none" anchor="t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30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v-SE"/>
              <a:t>Infoga citat, viktigt att det syns tydligt mot bakgrunden.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671331A6-6E6E-5B16-B89B-DB81C3F8FB48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" name="Platshållare för text 14">
            <a:extLst>
              <a:ext uri="{FF2B5EF4-FFF2-40B4-BE49-F238E27FC236}">
                <a16:creationId xmlns:a16="http://schemas.microsoft.com/office/drawing/2014/main" id="{911BC6C4-D322-6C8E-42C8-3DD1AA34DB6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 flipH="1">
            <a:off x="731902" y="2313141"/>
            <a:ext cx="9358266" cy="246221"/>
          </a:xfrm>
          <a:noFill/>
        </p:spPr>
        <p:txBody>
          <a:bodyPr wrap="square" anchor="t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text 14">
            <a:extLst>
              <a:ext uri="{FF2B5EF4-FFF2-40B4-BE49-F238E27FC236}">
                <a16:creationId xmlns:a16="http://schemas.microsoft.com/office/drawing/2014/main" id="{892CDD14-1537-78D7-D619-385B201591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31838" y="578595"/>
            <a:ext cx="682879" cy="2462213"/>
          </a:xfrm>
          <a:noFill/>
        </p:spPr>
        <p:txBody>
          <a:bodyPr wrap="none" anchor="t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6000">
                <a:solidFill>
                  <a:srgbClr val="99E1D7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v-SE"/>
              <a:t>”</a:t>
            </a:r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35B59AB5-798D-AF57-CE0B-EDD096EC26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A20F98F7-8B0F-EFAA-795C-28B61990B21A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80540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657FB68F-E967-90EC-EE5F-A6AE22F16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4693E77E-E5A3-4E4F-B9F7-F71D51452B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 t="4403"/>
          <a:stretch>
            <a:fillRect/>
          </a:stretch>
        </p:blipFill>
        <p:spPr>
          <a:xfrm flipH="1">
            <a:off x="-1" y="0"/>
            <a:ext cx="12191999" cy="6858000"/>
          </a:xfrm>
          <a:prstGeom prst="rect">
            <a:avLst/>
          </a:prstGeom>
        </p:spPr>
      </p:pic>
      <p:pic>
        <p:nvPicPr>
          <p:cNvPr id="2" name="Bild 1">
            <a:extLst>
              <a:ext uri="{FF2B5EF4-FFF2-40B4-BE49-F238E27FC236}">
                <a16:creationId xmlns:a16="http://schemas.microsoft.com/office/drawing/2014/main" id="{D6F19308-621F-E017-ACCF-E2D1EC23F9E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5502" y="5633812"/>
            <a:ext cx="2613600" cy="540144"/>
          </a:xfrm>
          <a:prstGeom prst="rect">
            <a:avLst/>
          </a:prstGeom>
        </p:spPr>
      </p:pic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D9EB9531-9822-F3D2-A2FC-33DD5A74B2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9" y="2956961"/>
            <a:ext cx="1320874" cy="276999"/>
          </a:xfrm>
        </p:spPr>
        <p:txBody>
          <a:bodyPr wrap="none">
            <a:spAutoFit/>
          </a:bodyPr>
          <a:lstStyle>
            <a:lvl1pPr marL="0" indent="0">
              <a:spcBef>
                <a:spcPts val="100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8" name="Platshållare för datum 2">
            <a:extLst>
              <a:ext uri="{FF2B5EF4-FFF2-40B4-BE49-F238E27FC236}">
                <a16:creationId xmlns:a16="http://schemas.microsoft.com/office/drawing/2014/main" id="{426A20CD-66E4-A60D-7D8C-7E2C20659BE0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1839" y="710499"/>
            <a:ext cx="2743200" cy="153888"/>
          </a:xfrm>
        </p:spPr>
        <p:txBody>
          <a:bodyPr lIns="0" tIns="0" rIns="0" bIns="0" anchor="t" anchorCtr="0">
            <a:spAutoFit/>
          </a:bodyPr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FCBD845F-905E-A24D-8F3C-BF7F1B44B824}" type="datetime1">
              <a:rPr lang="sv-SE" smtClean="0"/>
              <a:t>2026-02-25</a:t>
            </a:fld>
            <a:endParaRPr lang="sv-SE" dirty="0"/>
          </a:p>
        </p:txBody>
      </p:sp>
      <p:sp>
        <p:nvSpPr>
          <p:cNvPr id="12" name="Rubrik 13">
            <a:extLst>
              <a:ext uri="{FF2B5EF4-FFF2-40B4-BE49-F238E27FC236}">
                <a16:creationId xmlns:a16="http://schemas.microsoft.com/office/drawing/2014/main" id="{7B0B7F8A-4C02-FDB9-5AC5-CDDC223503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2147338"/>
            <a:ext cx="8595041" cy="957355"/>
          </a:xfrm>
        </p:spPr>
        <p:txBody>
          <a:bodyPr wrap="square" anchor="b" anchorCtr="0">
            <a:spAutoFit/>
          </a:bodyPr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58427A94-9B30-56E1-8734-60D309C0A8C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906769"/>
            <a:ext cx="2743200" cy="15388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34246589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diagram/tabell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C7A956B7-1851-7BDE-8EBE-4D807A1BB53C}"/>
              </a:ext>
            </a:extLst>
          </p:cNvPr>
          <p:cNvSpPr/>
          <p:nvPr userDrawn="1"/>
        </p:nvSpPr>
        <p:spPr>
          <a:xfrm>
            <a:off x="731836" y="1881188"/>
            <a:ext cx="9936165" cy="4248150"/>
          </a:xfrm>
          <a:prstGeom prst="roundRect">
            <a:avLst>
              <a:gd name="adj" fmla="val 211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3FF6727-EA37-2D43-F912-FD4F6F2EF599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ubrik 9">
            <a:extLst>
              <a:ext uri="{FF2B5EF4-FFF2-40B4-BE49-F238E27FC236}">
                <a16:creationId xmlns:a16="http://schemas.microsoft.com/office/drawing/2014/main" id="{F134541D-9CC0-A285-C40E-A5E208641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993616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7" name="Platshållare för text 14">
            <a:extLst>
              <a:ext uri="{FF2B5EF4-FFF2-40B4-BE49-F238E27FC236}">
                <a16:creationId xmlns:a16="http://schemas.microsoft.com/office/drawing/2014/main" id="{AD1A2A6D-E4A6-B73A-C22F-D2EC2F8096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6365621"/>
            <a:ext cx="318998" cy="153888"/>
          </a:xfrm>
          <a:noFill/>
        </p:spPr>
        <p:txBody>
          <a:bodyPr wrap="none" lIns="0" tIns="0" rIns="0" bIns="0" anchor="ctr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v-SE"/>
              <a:t>Källa: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6C4039F-8870-7CF1-F776-D3967B9B9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A7930883-3CBC-4F7C-C2AD-589D91A15A58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innehåll 8">
            <a:extLst>
              <a:ext uri="{FF2B5EF4-FFF2-40B4-BE49-F238E27FC236}">
                <a16:creationId xmlns:a16="http://schemas.microsoft.com/office/drawing/2014/main" id="{30D297AE-4B84-3E36-ED8E-C8E1C22393D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1837" y="2061187"/>
            <a:ext cx="9576162" cy="3888149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v-SE" dirty="0"/>
              <a:t>Infoga diagram eller tabell</a:t>
            </a:r>
          </a:p>
        </p:txBody>
      </p:sp>
    </p:spTree>
    <p:extLst>
      <p:ext uri="{BB962C8B-B14F-4D97-AF65-F5344CB8AC3E}">
        <p14:creationId xmlns:p14="http://schemas.microsoft.com/office/powerpoint/2010/main" val="4111980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+ diagram/tabell 1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ubrik 9">
            <a:extLst>
              <a:ext uri="{FF2B5EF4-FFF2-40B4-BE49-F238E27FC236}">
                <a16:creationId xmlns:a16="http://schemas.microsoft.com/office/drawing/2014/main" id="{93A19484-9711-5A88-16DE-E4302AFBEC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4801814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1C48F1C-60F9-0DEE-2931-6C528D702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9" y="1687179"/>
            <a:ext cx="4801814" cy="1336520"/>
          </a:xfrm>
        </p:spPr>
        <p:txBody>
          <a:bodyPr wrap="square">
            <a:spAutoFit/>
          </a:bodyPr>
          <a:lstStyle/>
          <a:p>
            <a:pPr lvl="0"/>
            <a:r>
              <a:rPr lang="sv-SE"/>
              <a:t>Ta bort punktlista om du önskar vanlig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7E6FE48-EFD6-299C-CC03-EE4F7561FE89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" name="Rektangel med rundade hörn 2">
            <a:extLst>
              <a:ext uri="{FF2B5EF4-FFF2-40B4-BE49-F238E27FC236}">
                <a16:creationId xmlns:a16="http://schemas.microsoft.com/office/drawing/2014/main" id="{AFAB63D0-D8DF-3781-AB95-2CE9DD1CFABE}"/>
              </a:ext>
            </a:extLst>
          </p:cNvPr>
          <p:cNvSpPr/>
          <p:nvPr userDrawn="1"/>
        </p:nvSpPr>
        <p:spPr>
          <a:xfrm>
            <a:off x="5866186" y="1089025"/>
            <a:ext cx="4801814" cy="4253166"/>
          </a:xfrm>
          <a:prstGeom prst="roundRect">
            <a:avLst>
              <a:gd name="adj" fmla="val 2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6" name="Platshållare för text 14">
            <a:extLst>
              <a:ext uri="{FF2B5EF4-FFF2-40B4-BE49-F238E27FC236}">
                <a16:creationId xmlns:a16="http://schemas.microsoft.com/office/drawing/2014/main" id="{57AB76CD-7032-5BA3-CB67-2F1EE85753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6365621"/>
            <a:ext cx="318998" cy="153888"/>
          </a:xfrm>
          <a:noFill/>
        </p:spPr>
        <p:txBody>
          <a:bodyPr wrap="none" lIns="0" tIns="0" rIns="0" bIns="0" anchor="ctr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v-SE"/>
              <a:t>Källa:</a:t>
            </a:r>
          </a:p>
        </p:txBody>
      </p:sp>
      <p:pic>
        <p:nvPicPr>
          <p:cNvPr id="2" name="Bild 1">
            <a:extLst>
              <a:ext uri="{FF2B5EF4-FFF2-40B4-BE49-F238E27FC236}">
                <a16:creationId xmlns:a16="http://schemas.microsoft.com/office/drawing/2014/main" id="{88D81A48-2709-5B3D-2C2A-D71C5BBDF8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A2DFE53C-7CD0-072F-2530-59FC8811E68E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1" name="Platshållare för innehåll 8">
            <a:extLst>
              <a:ext uri="{FF2B5EF4-FFF2-40B4-BE49-F238E27FC236}">
                <a16:creationId xmlns:a16="http://schemas.microsoft.com/office/drawing/2014/main" id="{5F7067EF-C041-CA43-2DD2-20D8D135691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045891" y="1269810"/>
            <a:ext cx="4442401" cy="3891598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v-SE" dirty="0"/>
              <a:t>Infoga diagram eller tabell</a:t>
            </a:r>
          </a:p>
        </p:txBody>
      </p:sp>
    </p:spTree>
    <p:extLst>
      <p:ext uri="{BB962C8B-B14F-4D97-AF65-F5344CB8AC3E}">
        <p14:creationId xmlns:p14="http://schemas.microsoft.com/office/powerpoint/2010/main" val="237509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konomi - diagram/tabell, text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71C48F1C-60F9-0DEE-2931-6C528D7024A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73549" y="1270982"/>
            <a:ext cx="3154814" cy="5218718"/>
          </a:xfrm>
        </p:spPr>
        <p:txBody>
          <a:bodyPr wrap="square">
            <a:normAutofit/>
          </a:bodyPr>
          <a:lstStyle>
            <a:lvl1pPr>
              <a:lnSpc>
                <a:spcPct val="110000"/>
              </a:lnSpc>
              <a:defRPr sz="1400"/>
            </a:lvl1pPr>
          </a:lstStyle>
          <a:p>
            <a:pPr lvl="0"/>
            <a:r>
              <a:rPr lang="sv-SE" dirty="0"/>
              <a:t>Ta bort punktlista om du önskar vanlig text</a:t>
            </a: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B7E6FE48-EFD6-299C-CC03-EE4F7561FE89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67874406-51AB-823D-D329-7B4FBA8DD4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11" name="Platshållare för bildnummer 5">
            <a:extLst>
              <a:ext uri="{FF2B5EF4-FFF2-40B4-BE49-F238E27FC236}">
                <a16:creationId xmlns:a16="http://schemas.microsoft.com/office/drawing/2014/main" id="{790BD4C6-56E6-68D3-026C-738D2F23ACE3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Rubrik 9">
            <a:extLst>
              <a:ext uri="{FF2B5EF4-FFF2-40B4-BE49-F238E27FC236}">
                <a16:creationId xmlns:a16="http://schemas.microsoft.com/office/drawing/2014/main" id="{BBA484C0-B3D1-2930-8A5F-63AAA09F96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2632" y="676904"/>
            <a:ext cx="993616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8" name="Rektangel med rundade hörn 7">
            <a:extLst>
              <a:ext uri="{FF2B5EF4-FFF2-40B4-BE49-F238E27FC236}">
                <a16:creationId xmlns:a16="http://schemas.microsoft.com/office/drawing/2014/main" id="{587D4B0E-71C1-3CE0-A8DC-5FDED9D4F418}"/>
              </a:ext>
            </a:extLst>
          </p:cNvPr>
          <p:cNvSpPr/>
          <p:nvPr userDrawn="1"/>
        </p:nvSpPr>
        <p:spPr>
          <a:xfrm>
            <a:off x="731838" y="1180982"/>
            <a:ext cx="6952779" cy="5308718"/>
          </a:xfrm>
          <a:prstGeom prst="roundRect">
            <a:avLst>
              <a:gd name="adj" fmla="val 200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Platshållare för innehåll 8">
            <a:extLst>
              <a:ext uri="{FF2B5EF4-FFF2-40B4-BE49-F238E27FC236}">
                <a16:creationId xmlns:a16="http://schemas.microsoft.com/office/drawing/2014/main" id="{04DCA723-2110-BB0B-359A-13DD4868C90D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1839" y="1270982"/>
            <a:ext cx="6771984" cy="5131719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v-SE" dirty="0"/>
              <a:t>Infoga diagram eller tabell</a:t>
            </a:r>
          </a:p>
        </p:txBody>
      </p:sp>
    </p:spTree>
    <p:extLst>
      <p:ext uri="{BB962C8B-B14F-4D97-AF65-F5344CB8AC3E}">
        <p14:creationId xmlns:p14="http://schemas.microsoft.com/office/powerpoint/2010/main" val="1074760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diagram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med rundade hörn 11">
            <a:extLst>
              <a:ext uri="{FF2B5EF4-FFF2-40B4-BE49-F238E27FC236}">
                <a16:creationId xmlns:a16="http://schemas.microsoft.com/office/drawing/2014/main" id="{9D821EF3-1D30-0825-DDD5-76AF71573EFA}"/>
              </a:ext>
            </a:extLst>
          </p:cNvPr>
          <p:cNvSpPr/>
          <p:nvPr userDrawn="1"/>
        </p:nvSpPr>
        <p:spPr>
          <a:xfrm>
            <a:off x="5880894" y="731426"/>
            <a:ext cx="4801814" cy="2525172"/>
          </a:xfrm>
          <a:prstGeom prst="roundRect">
            <a:avLst>
              <a:gd name="adj" fmla="val 3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ktangel med rundade hörn 10">
            <a:extLst>
              <a:ext uri="{FF2B5EF4-FFF2-40B4-BE49-F238E27FC236}">
                <a16:creationId xmlns:a16="http://schemas.microsoft.com/office/drawing/2014/main" id="{E67C0B0E-121C-C93F-8D9C-53BB44038D78}"/>
              </a:ext>
            </a:extLst>
          </p:cNvPr>
          <p:cNvSpPr/>
          <p:nvPr userDrawn="1"/>
        </p:nvSpPr>
        <p:spPr>
          <a:xfrm>
            <a:off x="5880894" y="3604166"/>
            <a:ext cx="4801814" cy="2525172"/>
          </a:xfrm>
          <a:prstGeom prst="roundRect">
            <a:avLst>
              <a:gd name="adj" fmla="val 3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Rektangel med rundade hörn 9">
            <a:extLst>
              <a:ext uri="{FF2B5EF4-FFF2-40B4-BE49-F238E27FC236}">
                <a16:creationId xmlns:a16="http://schemas.microsoft.com/office/drawing/2014/main" id="{47DF27B0-14DB-7F57-F47F-18C184CD8AAF}"/>
              </a:ext>
            </a:extLst>
          </p:cNvPr>
          <p:cNvSpPr/>
          <p:nvPr userDrawn="1"/>
        </p:nvSpPr>
        <p:spPr>
          <a:xfrm>
            <a:off x="731837" y="3604166"/>
            <a:ext cx="4801814" cy="2525172"/>
          </a:xfrm>
          <a:prstGeom prst="roundRect">
            <a:avLst>
              <a:gd name="adj" fmla="val 33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3FF6727-EA37-2D43-F912-FD4F6F2EF599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ubrik 9">
            <a:extLst>
              <a:ext uri="{FF2B5EF4-FFF2-40B4-BE49-F238E27FC236}">
                <a16:creationId xmlns:a16="http://schemas.microsoft.com/office/drawing/2014/main" id="{F134541D-9CC0-A285-C40E-A5E208641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4801814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15" name="Platshållare för text 4">
            <a:extLst>
              <a:ext uri="{FF2B5EF4-FFF2-40B4-BE49-F238E27FC236}">
                <a16:creationId xmlns:a16="http://schemas.microsoft.com/office/drawing/2014/main" id="{898773ED-AF12-F7F5-53C4-67DB20B0A01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1687179"/>
            <a:ext cx="4801814" cy="1336520"/>
          </a:xfrm>
        </p:spPr>
        <p:txBody>
          <a:bodyPr wrap="square">
            <a:spAutoFit/>
          </a:bodyPr>
          <a:lstStyle/>
          <a:p>
            <a:pPr lvl="0"/>
            <a:r>
              <a:rPr lang="sv-SE"/>
              <a:t>Ta bort punktlista om du önskar vanlig 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text 14">
            <a:extLst>
              <a:ext uri="{FF2B5EF4-FFF2-40B4-BE49-F238E27FC236}">
                <a16:creationId xmlns:a16="http://schemas.microsoft.com/office/drawing/2014/main" id="{7457054B-8CEB-8A1F-07BA-5F2ABEF6179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6365621"/>
            <a:ext cx="318998" cy="153888"/>
          </a:xfrm>
          <a:noFill/>
        </p:spPr>
        <p:txBody>
          <a:bodyPr wrap="none" lIns="0" tIns="0" rIns="0" bIns="0" anchor="ctr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v-SE"/>
              <a:t>Källa:</a:t>
            </a: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31A30208-5CE0-2107-F6F9-E23997EEBD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13" name="Platshållare för bildnummer 5">
            <a:extLst>
              <a:ext uri="{FF2B5EF4-FFF2-40B4-BE49-F238E27FC236}">
                <a16:creationId xmlns:a16="http://schemas.microsoft.com/office/drawing/2014/main" id="{22C03667-D213-7EF0-F4F2-048CCC7EA0EE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4" name="Platshållare för diagram 5">
            <a:extLst>
              <a:ext uri="{FF2B5EF4-FFF2-40B4-BE49-F238E27FC236}">
                <a16:creationId xmlns:a16="http://schemas.microsoft.com/office/drawing/2014/main" id="{3C397C22-2585-B286-8E44-E11EB60B1518}"/>
              </a:ext>
            </a:extLst>
          </p:cNvPr>
          <p:cNvSpPr>
            <a:spLocks noGrp="1"/>
          </p:cNvSpPr>
          <p:nvPr>
            <p:ph type="chart" sz="quarter" idx="17" hasCustomPrompt="1"/>
          </p:nvPr>
        </p:nvSpPr>
        <p:spPr>
          <a:xfrm>
            <a:off x="6060291" y="911249"/>
            <a:ext cx="4437309" cy="2160000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Infoga diagram</a:t>
            </a:r>
          </a:p>
        </p:txBody>
      </p:sp>
      <p:sp>
        <p:nvSpPr>
          <p:cNvPr id="18" name="Platshållare för diagram 5">
            <a:extLst>
              <a:ext uri="{FF2B5EF4-FFF2-40B4-BE49-F238E27FC236}">
                <a16:creationId xmlns:a16="http://schemas.microsoft.com/office/drawing/2014/main" id="{A593429F-BB20-666C-C737-C3DB84095849}"/>
              </a:ext>
            </a:extLst>
          </p:cNvPr>
          <p:cNvSpPr>
            <a:spLocks noGrp="1"/>
          </p:cNvSpPr>
          <p:nvPr>
            <p:ph type="chart" sz="quarter" idx="18" hasCustomPrompt="1"/>
          </p:nvPr>
        </p:nvSpPr>
        <p:spPr>
          <a:xfrm>
            <a:off x="6060291" y="3791609"/>
            <a:ext cx="4437309" cy="2160000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Infoga diagram</a:t>
            </a:r>
          </a:p>
        </p:txBody>
      </p:sp>
      <p:sp>
        <p:nvSpPr>
          <p:cNvPr id="20" name="Platshållare för diagram 5">
            <a:extLst>
              <a:ext uri="{FF2B5EF4-FFF2-40B4-BE49-F238E27FC236}">
                <a16:creationId xmlns:a16="http://schemas.microsoft.com/office/drawing/2014/main" id="{DC1CC9A6-70B7-A646-52C8-27F1097C216E}"/>
              </a:ext>
            </a:extLst>
          </p:cNvPr>
          <p:cNvSpPr>
            <a:spLocks noGrp="1"/>
          </p:cNvSpPr>
          <p:nvPr>
            <p:ph type="chart" sz="quarter" idx="19" hasCustomPrompt="1"/>
          </p:nvPr>
        </p:nvSpPr>
        <p:spPr>
          <a:xfrm>
            <a:off x="909171" y="3791609"/>
            <a:ext cx="4437309" cy="2160000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Infoga diagram</a:t>
            </a:r>
          </a:p>
        </p:txBody>
      </p:sp>
    </p:spTree>
    <p:extLst>
      <p:ext uri="{BB962C8B-B14F-4D97-AF65-F5344CB8AC3E}">
        <p14:creationId xmlns:p14="http://schemas.microsoft.com/office/powerpoint/2010/main" val="10530199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+ 2 diagram/tabell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med rundade hörn 7">
            <a:extLst>
              <a:ext uri="{FF2B5EF4-FFF2-40B4-BE49-F238E27FC236}">
                <a16:creationId xmlns:a16="http://schemas.microsoft.com/office/drawing/2014/main" id="{CF469ADE-22F5-AE9C-3E7C-DC958557D00C}"/>
              </a:ext>
            </a:extLst>
          </p:cNvPr>
          <p:cNvSpPr/>
          <p:nvPr userDrawn="1"/>
        </p:nvSpPr>
        <p:spPr>
          <a:xfrm>
            <a:off x="730710" y="1876172"/>
            <a:ext cx="4801814" cy="4253166"/>
          </a:xfrm>
          <a:prstGeom prst="roundRect">
            <a:avLst>
              <a:gd name="adj" fmla="val 2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3FF6727-EA37-2D43-F912-FD4F6F2EF599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ubrik 9">
            <a:extLst>
              <a:ext uri="{FF2B5EF4-FFF2-40B4-BE49-F238E27FC236}">
                <a16:creationId xmlns:a16="http://schemas.microsoft.com/office/drawing/2014/main" id="{F134541D-9CC0-A285-C40E-A5E208641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993616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9" name="Platshållare för text 14">
            <a:extLst>
              <a:ext uri="{FF2B5EF4-FFF2-40B4-BE49-F238E27FC236}">
                <a16:creationId xmlns:a16="http://schemas.microsoft.com/office/drawing/2014/main" id="{42EAD521-676F-7566-18E9-F7705B75994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6365621"/>
            <a:ext cx="318998" cy="153888"/>
          </a:xfrm>
          <a:noFill/>
        </p:spPr>
        <p:txBody>
          <a:bodyPr wrap="none" lIns="0" tIns="0" rIns="0" bIns="0" anchor="ctr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v-SE"/>
              <a:t>Källa:</a:t>
            </a:r>
          </a:p>
        </p:txBody>
      </p:sp>
      <p:sp>
        <p:nvSpPr>
          <p:cNvPr id="11" name="Rektangel med rundade hörn 10">
            <a:extLst>
              <a:ext uri="{FF2B5EF4-FFF2-40B4-BE49-F238E27FC236}">
                <a16:creationId xmlns:a16="http://schemas.microsoft.com/office/drawing/2014/main" id="{49F56B86-D219-25F0-3C03-3DA6743B2AA0}"/>
              </a:ext>
            </a:extLst>
          </p:cNvPr>
          <p:cNvSpPr/>
          <p:nvPr userDrawn="1"/>
        </p:nvSpPr>
        <p:spPr>
          <a:xfrm>
            <a:off x="5866186" y="1876172"/>
            <a:ext cx="4801814" cy="4253166"/>
          </a:xfrm>
          <a:prstGeom prst="roundRect">
            <a:avLst>
              <a:gd name="adj" fmla="val 22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Bild 9">
            <a:extLst>
              <a:ext uri="{FF2B5EF4-FFF2-40B4-BE49-F238E27FC236}">
                <a16:creationId xmlns:a16="http://schemas.microsoft.com/office/drawing/2014/main" id="{E9D79AF9-9DBB-B60F-16F1-AE3ADF3100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12" name="Platshållare för bildnummer 5">
            <a:extLst>
              <a:ext uri="{FF2B5EF4-FFF2-40B4-BE49-F238E27FC236}">
                <a16:creationId xmlns:a16="http://schemas.microsoft.com/office/drawing/2014/main" id="{D88F57E8-2831-5196-1061-02A09238B593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6" name="Platshållare för innehåll 8">
            <a:extLst>
              <a:ext uri="{FF2B5EF4-FFF2-40B4-BE49-F238E27FC236}">
                <a16:creationId xmlns:a16="http://schemas.microsoft.com/office/drawing/2014/main" id="{AF4ABF2C-EC0F-05A8-59F5-F93B84450AD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09171" y="2056954"/>
            <a:ext cx="4437309" cy="3894655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v-SE" dirty="0"/>
              <a:t>Infoga diagram eller tabell</a:t>
            </a:r>
          </a:p>
        </p:txBody>
      </p:sp>
      <p:sp>
        <p:nvSpPr>
          <p:cNvPr id="7" name="Platshållare för innehåll 8">
            <a:extLst>
              <a:ext uri="{FF2B5EF4-FFF2-40B4-BE49-F238E27FC236}">
                <a16:creationId xmlns:a16="http://schemas.microsoft.com/office/drawing/2014/main" id="{AF24C654-2FB7-9D7A-05C3-FCCE4E2A89E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48438" y="2056954"/>
            <a:ext cx="4437309" cy="3894655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sv-SE" dirty="0"/>
              <a:t>Infoga diagram eller tabell</a:t>
            </a:r>
          </a:p>
        </p:txBody>
      </p:sp>
    </p:spTree>
    <p:extLst>
      <p:ext uri="{BB962C8B-B14F-4D97-AF65-F5344CB8AC3E}">
        <p14:creationId xmlns:p14="http://schemas.microsoft.com/office/powerpoint/2010/main" val="17451625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GBC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>
            <a:extLst>
              <a:ext uri="{FF2B5EF4-FFF2-40B4-BE49-F238E27FC236}">
                <a16:creationId xmlns:a16="http://schemas.microsoft.com/office/drawing/2014/main" id="{F847C397-07C4-EA97-8B96-0761B6CFE6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736" r="22958"/>
          <a:stretch>
            <a:fillRect/>
          </a:stretch>
        </p:blipFill>
        <p:spPr>
          <a:xfrm>
            <a:off x="602508" y="1502758"/>
            <a:ext cx="5433334" cy="3899726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74FFCF01-C3C7-60D9-E61F-696EBFAED2D5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19094F42-6BB5-09A0-9732-735BF1B4C22E}"/>
              </a:ext>
            </a:extLst>
          </p:cNvPr>
          <p:cNvSpPr txBox="1"/>
          <p:nvPr userDrawn="1"/>
        </p:nvSpPr>
        <p:spPr>
          <a:xfrm>
            <a:off x="731837" y="653713"/>
            <a:ext cx="6756984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sv-SE" sz="3000" b="0" i="0" u="none" strike="noStrike" kern="1200" cap="none" spc="0" normalizeH="0" baseline="0" noProof="0">
                <a:ln>
                  <a:noFill/>
                </a:ln>
                <a:solidFill>
                  <a:srgbClr val="006859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Vi arbetar i ett globalt nätverk för att leda omställningen till en hållbar miljö</a:t>
            </a:r>
            <a:endParaRPr lang="sv-SE" sz="3000">
              <a:solidFill>
                <a:schemeClr val="tx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31E42670-39BB-9C94-16C8-E26F37EBDE86}"/>
              </a:ext>
            </a:extLst>
          </p:cNvPr>
          <p:cNvSpPr txBox="1"/>
          <p:nvPr userDrawn="1"/>
        </p:nvSpPr>
        <p:spPr>
          <a:xfrm>
            <a:off x="6941747" y="3761044"/>
            <a:ext cx="332254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sv-SE" sz="1400" b="0" i="0" u="none" strike="noStrike" kern="1200" cap="none" spc="0" normalizeH="0" baseline="0" noProof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WorldGBC</a:t>
            </a:r>
            <a:r>
              <a:rPr kumimoji="0" lang="sv-SE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är det största och mest inflytelserika lokala-regionala-globala aktionsnätverket, som leder omvandlingen till hållbara och koldioxidfria byggda miljöer för alla, överallt.</a:t>
            </a:r>
            <a:endParaRPr lang="sv-SE" sz="1400">
              <a:solidFill>
                <a:schemeClr val="tx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grpSp>
        <p:nvGrpSpPr>
          <p:cNvPr id="25" name="Grupp 24">
            <a:extLst>
              <a:ext uri="{FF2B5EF4-FFF2-40B4-BE49-F238E27FC236}">
                <a16:creationId xmlns:a16="http://schemas.microsoft.com/office/drawing/2014/main" id="{E8096AF1-8891-C7DE-190A-80D49913F0E1}"/>
              </a:ext>
            </a:extLst>
          </p:cNvPr>
          <p:cNvGrpSpPr/>
          <p:nvPr userDrawn="1"/>
        </p:nvGrpSpPr>
        <p:grpSpPr>
          <a:xfrm>
            <a:off x="756583" y="5714535"/>
            <a:ext cx="4524992" cy="507403"/>
            <a:chOff x="7210044" y="5416896"/>
            <a:chExt cx="4524992" cy="507403"/>
          </a:xfrm>
        </p:grpSpPr>
        <p:sp>
          <p:nvSpPr>
            <p:cNvPr id="15" name="textruta 14">
              <a:extLst>
                <a:ext uri="{FF2B5EF4-FFF2-40B4-BE49-F238E27FC236}">
                  <a16:creationId xmlns:a16="http://schemas.microsoft.com/office/drawing/2014/main" id="{561E6928-9013-5F83-3094-8A8F414C1CCF}"/>
                </a:ext>
              </a:extLst>
            </p:cNvPr>
            <p:cNvSpPr txBox="1"/>
            <p:nvPr userDrawn="1"/>
          </p:nvSpPr>
          <p:spPr>
            <a:xfrm>
              <a:off x="7367100" y="5416896"/>
              <a:ext cx="4367936" cy="507403"/>
            </a:xfrm>
            <a:prstGeom prst="rect">
              <a:avLst/>
            </a:prstGeom>
            <a:noFill/>
          </p:spPr>
          <p:txBody>
            <a:bodyPr wrap="square" lIns="0" tIns="0" rIns="0" bIns="0" numCol="2" rtlCol="0">
              <a:noAutofit/>
            </a:bodyPr>
            <a:lstStyle/>
            <a:p>
              <a:pPr algn="l"/>
              <a:r>
                <a:rPr kumimoji="0" lang="sv-SE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Amerika</a:t>
              </a:r>
            </a:p>
            <a:p>
              <a:pPr algn="l"/>
              <a:r>
                <a:rPr kumimoji="0" lang="sv-SE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Afrika</a:t>
              </a:r>
            </a:p>
            <a:p>
              <a:pPr algn="l"/>
              <a:r>
                <a:rPr kumimoji="0" lang="sv-SE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Mellanöstern och Nordafrika</a:t>
              </a:r>
            </a:p>
            <a:p>
              <a:pPr algn="l"/>
              <a:r>
                <a:rPr kumimoji="0" lang="sv-SE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Europa</a:t>
              </a:r>
            </a:p>
            <a:p>
              <a:pPr algn="l"/>
              <a:r>
                <a:rPr kumimoji="0" lang="sv-SE" sz="10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Arial" panose="020B0604020202020204" pitchFamily="34" charset="0"/>
                  <a:ea typeface="Helvetica Neue" panose="02000503000000020004" pitchFamily="2" charset="0"/>
                  <a:cs typeface="Arial" panose="020B0604020202020204" pitchFamily="34" charset="0"/>
                </a:rPr>
                <a:t>Asien och Stillahavsområdet</a:t>
              </a:r>
              <a:endParaRPr lang="sv-SE" sz="10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endParaRPr>
            </a:p>
          </p:txBody>
        </p:sp>
        <p:sp>
          <p:nvSpPr>
            <p:cNvPr id="16" name="Ellips 15">
              <a:extLst>
                <a:ext uri="{FF2B5EF4-FFF2-40B4-BE49-F238E27FC236}">
                  <a16:creationId xmlns:a16="http://schemas.microsoft.com/office/drawing/2014/main" id="{D3C34106-2262-D9C9-95BE-29557E336F0F}"/>
                </a:ext>
              </a:extLst>
            </p:cNvPr>
            <p:cNvSpPr/>
            <p:nvPr userDrawn="1"/>
          </p:nvSpPr>
          <p:spPr>
            <a:xfrm>
              <a:off x="7210044" y="5471862"/>
              <a:ext cx="60158" cy="6015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sv-SE" err="1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17" name="Ellips 16">
              <a:extLst>
                <a:ext uri="{FF2B5EF4-FFF2-40B4-BE49-F238E27FC236}">
                  <a16:creationId xmlns:a16="http://schemas.microsoft.com/office/drawing/2014/main" id="{2369A79B-2EC4-3AFD-AFCB-70E9E84C7567}"/>
                </a:ext>
              </a:extLst>
            </p:cNvPr>
            <p:cNvSpPr/>
            <p:nvPr userDrawn="1"/>
          </p:nvSpPr>
          <p:spPr>
            <a:xfrm>
              <a:off x="7210044" y="5622674"/>
              <a:ext cx="60158" cy="60158"/>
            </a:xfrm>
            <a:prstGeom prst="ellipse">
              <a:avLst/>
            </a:prstGeom>
            <a:solidFill>
              <a:srgbClr val="C29EF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sv-SE" err="1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2" name="Ellips 21">
              <a:extLst>
                <a:ext uri="{FF2B5EF4-FFF2-40B4-BE49-F238E27FC236}">
                  <a16:creationId xmlns:a16="http://schemas.microsoft.com/office/drawing/2014/main" id="{6EC65602-BE09-F0B3-65A0-4C187734CBD4}"/>
                </a:ext>
              </a:extLst>
            </p:cNvPr>
            <p:cNvSpPr/>
            <p:nvPr userDrawn="1"/>
          </p:nvSpPr>
          <p:spPr>
            <a:xfrm>
              <a:off x="7210044" y="5773487"/>
              <a:ext cx="60158" cy="60158"/>
            </a:xfrm>
            <a:prstGeom prst="ellipse">
              <a:avLst/>
            </a:prstGeom>
            <a:solidFill>
              <a:srgbClr val="7345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sv-SE" err="1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3" name="Ellips 22">
              <a:extLst>
                <a:ext uri="{FF2B5EF4-FFF2-40B4-BE49-F238E27FC236}">
                  <a16:creationId xmlns:a16="http://schemas.microsoft.com/office/drawing/2014/main" id="{2F6D25A2-0B39-3E36-4B07-DDAC33B48CD1}"/>
                </a:ext>
              </a:extLst>
            </p:cNvPr>
            <p:cNvSpPr/>
            <p:nvPr userDrawn="1"/>
          </p:nvSpPr>
          <p:spPr>
            <a:xfrm>
              <a:off x="9400102" y="5471862"/>
              <a:ext cx="60158" cy="60158"/>
            </a:xfrm>
            <a:prstGeom prst="ellipse">
              <a:avLst/>
            </a:prstGeom>
            <a:solidFill>
              <a:srgbClr val="3096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sv-SE" err="1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  <p:sp>
          <p:nvSpPr>
            <p:cNvPr id="24" name="Ellips 23">
              <a:extLst>
                <a:ext uri="{FF2B5EF4-FFF2-40B4-BE49-F238E27FC236}">
                  <a16:creationId xmlns:a16="http://schemas.microsoft.com/office/drawing/2014/main" id="{FE301F0C-A0CC-60B6-DECE-1778C5C9D61F}"/>
                </a:ext>
              </a:extLst>
            </p:cNvPr>
            <p:cNvSpPr/>
            <p:nvPr userDrawn="1"/>
          </p:nvSpPr>
          <p:spPr>
            <a:xfrm>
              <a:off x="9400102" y="5622675"/>
              <a:ext cx="60158" cy="60158"/>
            </a:xfrm>
            <a:prstGeom prst="ellipse">
              <a:avLst/>
            </a:prstGeom>
            <a:solidFill>
              <a:srgbClr val="D9900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 anchorCtr="0"/>
            <a:lstStyle/>
            <a:p>
              <a:pPr algn="l"/>
              <a:endParaRPr lang="sv-SE" err="1">
                <a:solidFill>
                  <a:srgbClr val="231F2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28" name="Bild 27">
            <a:extLst>
              <a:ext uri="{FF2B5EF4-FFF2-40B4-BE49-F238E27FC236}">
                <a16:creationId xmlns:a16="http://schemas.microsoft.com/office/drawing/2014/main" id="{E6A9BC92-3825-C830-C5C9-BCD9292FD1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1747" y="2412699"/>
            <a:ext cx="1334503" cy="1125052"/>
          </a:xfrm>
          <a:prstGeom prst="rect">
            <a:avLst/>
          </a:prstGeom>
        </p:spPr>
      </p:pic>
      <p:pic>
        <p:nvPicPr>
          <p:cNvPr id="5" name="Bild 4">
            <a:extLst>
              <a:ext uri="{FF2B5EF4-FFF2-40B4-BE49-F238E27FC236}">
                <a16:creationId xmlns:a16="http://schemas.microsoft.com/office/drawing/2014/main" id="{83FDCBB3-7196-70ED-8183-F3EAC045662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611C748-D851-3AB5-18FF-823684AE7F9D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58251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eringssystem 1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ktangel med rundade hörn 53">
            <a:extLst>
              <a:ext uri="{FF2B5EF4-FFF2-40B4-BE49-F238E27FC236}">
                <a16:creationId xmlns:a16="http://schemas.microsoft.com/office/drawing/2014/main" id="{18D3B6FF-27DD-A884-D173-D4B8367EB910}"/>
              </a:ext>
            </a:extLst>
          </p:cNvPr>
          <p:cNvSpPr/>
          <p:nvPr userDrawn="1"/>
        </p:nvSpPr>
        <p:spPr>
          <a:xfrm>
            <a:off x="9699600" y="4690613"/>
            <a:ext cx="968400" cy="1163576"/>
          </a:xfrm>
          <a:prstGeom prst="roundRect">
            <a:avLst>
              <a:gd name="adj" fmla="val 9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5" name="Rektangel med rundade hörn 54">
            <a:extLst>
              <a:ext uri="{FF2B5EF4-FFF2-40B4-BE49-F238E27FC236}">
                <a16:creationId xmlns:a16="http://schemas.microsoft.com/office/drawing/2014/main" id="{231A9B60-B108-1C07-6927-D520043DA9D2}"/>
              </a:ext>
            </a:extLst>
          </p:cNvPr>
          <p:cNvSpPr/>
          <p:nvPr userDrawn="1"/>
        </p:nvSpPr>
        <p:spPr>
          <a:xfrm>
            <a:off x="9699600" y="3348159"/>
            <a:ext cx="968400" cy="968400"/>
          </a:xfrm>
          <a:prstGeom prst="roundRect">
            <a:avLst>
              <a:gd name="adj" fmla="val 82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6" name="Rektangel med rundade hörn 55">
            <a:extLst>
              <a:ext uri="{FF2B5EF4-FFF2-40B4-BE49-F238E27FC236}">
                <a16:creationId xmlns:a16="http://schemas.microsoft.com/office/drawing/2014/main" id="{92C58713-B627-053D-4536-D4E184E4E283}"/>
              </a:ext>
            </a:extLst>
          </p:cNvPr>
          <p:cNvSpPr/>
          <p:nvPr userDrawn="1"/>
        </p:nvSpPr>
        <p:spPr>
          <a:xfrm>
            <a:off x="9699600" y="1997836"/>
            <a:ext cx="968400" cy="968400"/>
          </a:xfrm>
          <a:prstGeom prst="roundRect">
            <a:avLst>
              <a:gd name="adj" fmla="val 82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Rektangel med rundade hörn 49">
            <a:extLst>
              <a:ext uri="{FF2B5EF4-FFF2-40B4-BE49-F238E27FC236}">
                <a16:creationId xmlns:a16="http://schemas.microsoft.com/office/drawing/2014/main" id="{D2A73B8B-0C7A-1D9A-0B6D-1EE0661AD4D1}"/>
              </a:ext>
            </a:extLst>
          </p:cNvPr>
          <p:cNvSpPr/>
          <p:nvPr userDrawn="1"/>
        </p:nvSpPr>
        <p:spPr>
          <a:xfrm>
            <a:off x="4541815" y="4690613"/>
            <a:ext cx="968400" cy="1163576"/>
          </a:xfrm>
          <a:prstGeom prst="roundRect">
            <a:avLst>
              <a:gd name="adj" fmla="val 99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9" name="Rektangel med rundade hörn 48">
            <a:extLst>
              <a:ext uri="{FF2B5EF4-FFF2-40B4-BE49-F238E27FC236}">
                <a16:creationId xmlns:a16="http://schemas.microsoft.com/office/drawing/2014/main" id="{E032C42E-5020-FCB5-A616-CEA76BE65556}"/>
              </a:ext>
            </a:extLst>
          </p:cNvPr>
          <p:cNvSpPr/>
          <p:nvPr userDrawn="1"/>
        </p:nvSpPr>
        <p:spPr>
          <a:xfrm>
            <a:off x="4541815" y="3348159"/>
            <a:ext cx="968400" cy="968400"/>
          </a:xfrm>
          <a:prstGeom prst="roundRect">
            <a:avLst>
              <a:gd name="adj" fmla="val 82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F0159B1-E9E9-0436-181A-18A7F0C73613}"/>
              </a:ext>
            </a:extLst>
          </p:cNvPr>
          <p:cNvSpPr txBox="1"/>
          <p:nvPr userDrawn="1"/>
        </p:nvSpPr>
        <p:spPr>
          <a:xfrm>
            <a:off x="731837" y="1997836"/>
            <a:ext cx="3669949" cy="971236"/>
          </a:xfrm>
          <a:prstGeom prst="roundRect">
            <a:avLst>
              <a:gd name="adj" fmla="val 8508"/>
            </a:avLst>
          </a:prstGeom>
          <a:solidFill>
            <a:schemeClr val="bg1"/>
          </a:solidFill>
        </p:spPr>
        <p:txBody>
          <a:bodyPr wrap="none" lIns="180000" tIns="125999" rIns="180000" bIns="125999" rtlCol="0">
            <a:spAutoFit/>
          </a:bodyPr>
          <a:lstStyle/>
          <a:p>
            <a:pPr algn="l">
              <a:spcAft>
                <a:spcPts val="2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Miljöbyggnad</a:t>
            </a:r>
          </a:p>
          <a:p>
            <a:pPr algn="l"/>
            <a:r>
              <a:rPr lang="sv-SE" sz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Sveriges ledande miljöcertifiering för byggnader.</a:t>
            </a:r>
          </a:p>
          <a:p>
            <a:pPr algn="l"/>
            <a:r>
              <a:rPr lang="sv-SE" sz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Passar svenska regler och förhållanden.</a:t>
            </a:r>
          </a:p>
        </p:txBody>
      </p:sp>
      <p:sp>
        <p:nvSpPr>
          <p:cNvPr id="39" name="Rektangel med rundade hörn 38">
            <a:extLst>
              <a:ext uri="{FF2B5EF4-FFF2-40B4-BE49-F238E27FC236}">
                <a16:creationId xmlns:a16="http://schemas.microsoft.com/office/drawing/2014/main" id="{77924499-148A-381B-5D69-4C827EC9A96C}"/>
              </a:ext>
            </a:extLst>
          </p:cNvPr>
          <p:cNvSpPr/>
          <p:nvPr userDrawn="1"/>
        </p:nvSpPr>
        <p:spPr>
          <a:xfrm>
            <a:off x="4541815" y="1997836"/>
            <a:ext cx="968400" cy="968400"/>
          </a:xfrm>
          <a:prstGeom prst="roundRect">
            <a:avLst>
              <a:gd name="adj" fmla="val 82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4FFCF01-C3C7-60D9-E61F-696EBFAED2D5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154269-15B3-8CF7-2ECD-5E91B76FDDD5}"/>
              </a:ext>
            </a:extLst>
          </p:cNvPr>
          <p:cNvSpPr txBox="1"/>
          <p:nvPr userDrawn="1"/>
        </p:nvSpPr>
        <p:spPr>
          <a:xfrm>
            <a:off x="731837" y="653713"/>
            <a:ext cx="675698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sv-SE" sz="3000" b="0" i="0" u="none" strike="noStrike" kern="1200" cap="none" spc="0" normalizeH="0" baseline="0" noProof="0">
                <a:ln>
                  <a:noFill/>
                </a:ln>
                <a:solidFill>
                  <a:srgbClr val="006859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Våra olika certifieringssystem</a:t>
            </a:r>
            <a:endParaRPr lang="sv-SE" sz="3000">
              <a:solidFill>
                <a:schemeClr val="tx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02E7904-4BFF-D376-A80D-D1CE1C670A11}"/>
              </a:ext>
            </a:extLst>
          </p:cNvPr>
          <p:cNvSpPr txBox="1"/>
          <p:nvPr userDrawn="1"/>
        </p:nvSpPr>
        <p:spPr>
          <a:xfrm>
            <a:off x="731837" y="3347531"/>
            <a:ext cx="3669949" cy="971236"/>
          </a:xfrm>
          <a:prstGeom prst="roundRect">
            <a:avLst>
              <a:gd name="adj" fmla="val 8508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spAutoFit/>
          </a:bodyPr>
          <a:lstStyle/>
          <a:p>
            <a:pPr algn="l">
              <a:spcAft>
                <a:spcPts val="2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Miljöbyggnad </a:t>
            </a:r>
            <a:r>
              <a:rPr lang="sv-SE" err="1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iDrift</a:t>
            </a:r>
            <a:endParaRPr lang="sv-SE">
              <a:solidFill>
                <a:schemeClr val="tx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Skapar miljö- och klimatnytta genom åtgärder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 certifiering av byggnader i drift.</a:t>
            </a:r>
          </a:p>
        </p:txBody>
      </p:sp>
      <p:sp>
        <p:nvSpPr>
          <p:cNvPr id="11" name="textruta 10">
            <a:extLst>
              <a:ext uri="{FF2B5EF4-FFF2-40B4-BE49-F238E27FC236}">
                <a16:creationId xmlns:a16="http://schemas.microsoft.com/office/drawing/2014/main" id="{B58302B2-6E80-986B-7C52-8C4497598F6C}"/>
              </a:ext>
            </a:extLst>
          </p:cNvPr>
          <p:cNvSpPr txBox="1"/>
          <p:nvPr userDrawn="1"/>
        </p:nvSpPr>
        <p:spPr>
          <a:xfrm>
            <a:off x="731837" y="4689357"/>
            <a:ext cx="3669949" cy="1164832"/>
          </a:xfrm>
          <a:prstGeom prst="roundRect">
            <a:avLst>
              <a:gd name="adj" fmla="val 8508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spAutoFit/>
          </a:bodyPr>
          <a:lstStyle/>
          <a:p>
            <a:pPr algn="l">
              <a:spcAft>
                <a:spcPts val="200"/>
              </a:spcAft>
            </a:pPr>
            <a:r>
              <a:rPr lang="sv-SE" err="1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Citylab</a:t>
            </a:r>
            <a:endParaRPr lang="sv-SE">
              <a:solidFill>
                <a:schemeClr val="tx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Hållbar stadsutveckling i alla skeden – för dig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vill vara säker på att din stadsdel uppnår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nationella målen och FN:s hållbarhetsmål.</a:t>
            </a: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402F32DE-795F-1C5B-53B4-412567A78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02045" y="2198631"/>
            <a:ext cx="448311" cy="576666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15983108-A4A5-9DFA-E0FE-80006FBBC8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2045" y="3484359"/>
            <a:ext cx="448311" cy="697579"/>
          </a:xfrm>
          <a:prstGeom prst="rect">
            <a:avLst/>
          </a:prstGeom>
        </p:spPr>
      </p:pic>
      <p:pic>
        <p:nvPicPr>
          <p:cNvPr id="32" name="Bild 31">
            <a:extLst>
              <a:ext uri="{FF2B5EF4-FFF2-40B4-BE49-F238E27FC236}">
                <a16:creationId xmlns:a16="http://schemas.microsoft.com/office/drawing/2014/main" id="{E8D81939-F42D-A710-03AA-1ADF0A11D6D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94275" y="4939848"/>
            <a:ext cx="663850" cy="663850"/>
          </a:xfrm>
          <a:prstGeom prst="rect">
            <a:avLst/>
          </a:prstGeom>
        </p:spPr>
      </p:pic>
      <p:sp>
        <p:nvSpPr>
          <p:cNvPr id="33" name="textruta 32">
            <a:extLst>
              <a:ext uri="{FF2B5EF4-FFF2-40B4-BE49-F238E27FC236}">
                <a16:creationId xmlns:a16="http://schemas.microsoft.com/office/drawing/2014/main" id="{471F2CE4-DD94-6478-C987-10E9A1B7F277}"/>
              </a:ext>
            </a:extLst>
          </p:cNvPr>
          <p:cNvSpPr txBox="1"/>
          <p:nvPr userDrawn="1"/>
        </p:nvSpPr>
        <p:spPr>
          <a:xfrm>
            <a:off x="5894612" y="2005705"/>
            <a:ext cx="3667269" cy="971236"/>
          </a:xfrm>
          <a:prstGeom prst="roundRect">
            <a:avLst>
              <a:gd name="adj" fmla="val 8508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spAutoFit/>
          </a:bodyPr>
          <a:lstStyle/>
          <a:p>
            <a:pPr algn="l">
              <a:spcAft>
                <a:spcPts val="2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NollCO</a:t>
            </a:r>
            <a:r>
              <a:rPr lang="sv-SE" baseline="-250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2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 dig som vill få en certifierad byggnad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 balanserad klimatpåverkan.</a:t>
            </a:r>
          </a:p>
        </p:txBody>
      </p:sp>
      <p:sp>
        <p:nvSpPr>
          <p:cNvPr id="34" name="textruta 33">
            <a:extLst>
              <a:ext uri="{FF2B5EF4-FFF2-40B4-BE49-F238E27FC236}">
                <a16:creationId xmlns:a16="http://schemas.microsoft.com/office/drawing/2014/main" id="{8ABCE402-0271-4235-E3DD-D1EB061EC984}"/>
              </a:ext>
            </a:extLst>
          </p:cNvPr>
          <p:cNvSpPr txBox="1"/>
          <p:nvPr userDrawn="1"/>
        </p:nvSpPr>
        <p:spPr>
          <a:xfrm>
            <a:off x="5894612" y="3347531"/>
            <a:ext cx="3667269" cy="971236"/>
          </a:xfrm>
          <a:prstGeom prst="roundRect">
            <a:avLst>
              <a:gd name="adj" fmla="val 8508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spAutoFit/>
          </a:bodyPr>
          <a:lstStyle/>
          <a:p>
            <a:pPr algn="l">
              <a:spcAft>
                <a:spcPts val="2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LEED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Internationellt certifieringssystem med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Anpassningar för den svenska marknaden.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2E7E6D94-829D-9D10-E33F-F2E10B487092}"/>
              </a:ext>
            </a:extLst>
          </p:cNvPr>
          <p:cNvSpPr txBox="1"/>
          <p:nvPr userDrawn="1"/>
        </p:nvSpPr>
        <p:spPr>
          <a:xfrm>
            <a:off x="5894612" y="4689357"/>
            <a:ext cx="3667269" cy="1164832"/>
          </a:xfrm>
          <a:prstGeom prst="roundRect">
            <a:avLst>
              <a:gd name="adj" fmla="val 8508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spAutoFit/>
          </a:bodyPr>
          <a:lstStyle/>
          <a:p>
            <a:pPr algn="l">
              <a:spcAft>
                <a:spcPts val="2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BREEAM-SE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 dig som vill certifiera enligt svenska regler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och standarder och samtidigt få en byggnad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 är jämförbar internationellt.</a:t>
            </a:r>
          </a:p>
        </p:txBody>
      </p:sp>
      <p:pic>
        <p:nvPicPr>
          <p:cNvPr id="38" name="Bild 37">
            <a:extLst>
              <a:ext uri="{FF2B5EF4-FFF2-40B4-BE49-F238E27FC236}">
                <a16:creationId xmlns:a16="http://schemas.microsoft.com/office/drawing/2014/main" id="{555F07B6-860D-E3FD-9D0A-1B0DD0588C3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938064" y="2145071"/>
            <a:ext cx="496091" cy="676766"/>
          </a:xfrm>
          <a:prstGeom prst="rect">
            <a:avLst/>
          </a:prstGeom>
        </p:spPr>
      </p:pic>
      <p:pic>
        <p:nvPicPr>
          <p:cNvPr id="37" name="Bild 36">
            <a:extLst>
              <a:ext uri="{FF2B5EF4-FFF2-40B4-BE49-F238E27FC236}">
                <a16:creationId xmlns:a16="http://schemas.microsoft.com/office/drawing/2014/main" id="{A0017E11-13E3-2C5B-ECA5-99C163A7B1D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888612" y="3534234"/>
            <a:ext cx="594994" cy="594994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5033D219-4939-1369-BBB4-F59943854C4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66184" y="5206451"/>
            <a:ext cx="839850" cy="130643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3569C671-55B0-CF37-3DFD-44976C530E5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A0F7C11-BA16-0CFA-22C7-902F72AB81F8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1135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rtifieringssystem 2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ktangel med rundade hörn 17">
            <a:extLst>
              <a:ext uri="{FF2B5EF4-FFF2-40B4-BE49-F238E27FC236}">
                <a16:creationId xmlns:a16="http://schemas.microsoft.com/office/drawing/2014/main" id="{9B7A5BEE-C487-A924-7075-FC533A933679}"/>
              </a:ext>
            </a:extLst>
          </p:cNvPr>
          <p:cNvSpPr/>
          <p:nvPr userDrawn="1"/>
        </p:nvSpPr>
        <p:spPr>
          <a:xfrm>
            <a:off x="7275348" y="4014338"/>
            <a:ext cx="1205999" cy="1638000"/>
          </a:xfrm>
          <a:prstGeom prst="roundRect">
            <a:avLst>
              <a:gd name="adj" fmla="val 59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9" name="Rektangel med rundade hörn 18">
            <a:extLst>
              <a:ext uri="{FF2B5EF4-FFF2-40B4-BE49-F238E27FC236}">
                <a16:creationId xmlns:a16="http://schemas.microsoft.com/office/drawing/2014/main" id="{870C231B-F210-93BA-8A81-28616EC1FCE1}"/>
              </a:ext>
            </a:extLst>
          </p:cNvPr>
          <p:cNvSpPr/>
          <p:nvPr userDrawn="1"/>
        </p:nvSpPr>
        <p:spPr>
          <a:xfrm>
            <a:off x="3207130" y="4014338"/>
            <a:ext cx="1205999" cy="1638000"/>
          </a:xfrm>
          <a:prstGeom prst="roundRect">
            <a:avLst>
              <a:gd name="adj" fmla="val 711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5" name="Rektangel med rundade hörn 14">
            <a:extLst>
              <a:ext uri="{FF2B5EF4-FFF2-40B4-BE49-F238E27FC236}">
                <a16:creationId xmlns:a16="http://schemas.microsoft.com/office/drawing/2014/main" id="{D4EF7127-7813-C1B4-7ED6-ABF291F1413C}"/>
              </a:ext>
            </a:extLst>
          </p:cNvPr>
          <p:cNvSpPr/>
          <p:nvPr userDrawn="1"/>
        </p:nvSpPr>
        <p:spPr>
          <a:xfrm>
            <a:off x="7280338" y="1992791"/>
            <a:ext cx="1205999" cy="1638000"/>
          </a:xfrm>
          <a:prstGeom prst="roundRect">
            <a:avLst>
              <a:gd name="adj" fmla="val 919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F0159B1-E9E9-0436-181A-18A7F0C73613}"/>
              </a:ext>
            </a:extLst>
          </p:cNvPr>
          <p:cNvSpPr txBox="1"/>
          <p:nvPr userDrawn="1"/>
        </p:nvSpPr>
        <p:spPr>
          <a:xfrm>
            <a:off x="731837" y="1997835"/>
            <a:ext cx="2340000" cy="1638000"/>
          </a:xfrm>
          <a:prstGeom prst="roundRect">
            <a:avLst>
              <a:gd name="adj" fmla="val 5055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noAutofit/>
          </a:bodyPr>
          <a:lstStyle/>
          <a:p>
            <a:pPr algn="l">
              <a:spcAft>
                <a:spcPts val="8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Miljöbyggnad</a:t>
            </a:r>
          </a:p>
          <a:p>
            <a:pPr algn="l"/>
            <a:r>
              <a:rPr lang="sv-SE" sz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Sveriges ledande miljö-certifiering för byggnader. Passar svenska regler </a:t>
            </a:r>
            <a:br>
              <a:rPr lang="sv-SE" sz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sv-SE" sz="12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och förhållanden.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74FFCF01-C3C7-60D9-E61F-696EBFAED2D5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86154269-15B3-8CF7-2ECD-5E91B76FDDD5}"/>
              </a:ext>
            </a:extLst>
          </p:cNvPr>
          <p:cNvSpPr txBox="1"/>
          <p:nvPr userDrawn="1"/>
        </p:nvSpPr>
        <p:spPr>
          <a:xfrm>
            <a:off x="731837" y="653713"/>
            <a:ext cx="675698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kumimoji="0" lang="sv-SE" sz="3000" b="0" i="0" u="none" strike="noStrike" kern="1200" cap="none" spc="0" normalizeH="0" baseline="0" noProof="0">
                <a:ln>
                  <a:noFill/>
                </a:ln>
                <a:solidFill>
                  <a:srgbClr val="006859"/>
                </a:solidFill>
                <a:effectLst/>
                <a:uLnTx/>
                <a:uFillTx/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Våra olika certifieringssystem</a:t>
            </a:r>
            <a:endParaRPr lang="sv-SE" sz="3000">
              <a:solidFill>
                <a:schemeClr val="tx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B02E7904-4BFF-D376-A80D-D1CE1C670A11}"/>
              </a:ext>
            </a:extLst>
          </p:cNvPr>
          <p:cNvSpPr txBox="1"/>
          <p:nvPr userDrawn="1"/>
        </p:nvSpPr>
        <p:spPr>
          <a:xfrm>
            <a:off x="4802516" y="1992791"/>
            <a:ext cx="2340000" cy="1638000"/>
          </a:xfrm>
          <a:prstGeom prst="roundRect">
            <a:avLst>
              <a:gd name="adj" fmla="val 5055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noAutofit/>
          </a:bodyPr>
          <a:lstStyle/>
          <a:p>
            <a:pPr algn="l">
              <a:spcAft>
                <a:spcPts val="8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Miljöbyggnad </a:t>
            </a:r>
            <a:r>
              <a:rPr lang="sv-SE" err="1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iDrift</a:t>
            </a:r>
            <a:endParaRPr lang="sv-SE">
              <a:solidFill>
                <a:schemeClr val="tx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Skapar miljö- och klimatnytta genom åtgärder och certifiering av byggnader i drift.</a:t>
            </a:r>
          </a:p>
        </p:txBody>
      </p:sp>
      <p:sp>
        <p:nvSpPr>
          <p:cNvPr id="33" name="textruta 32">
            <a:extLst>
              <a:ext uri="{FF2B5EF4-FFF2-40B4-BE49-F238E27FC236}">
                <a16:creationId xmlns:a16="http://schemas.microsoft.com/office/drawing/2014/main" id="{471F2CE4-DD94-6478-C987-10E9A1B7F277}"/>
              </a:ext>
            </a:extLst>
          </p:cNvPr>
          <p:cNvSpPr txBox="1"/>
          <p:nvPr userDrawn="1"/>
        </p:nvSpPr>
        <p:spPr>
          <a:xfrm>
            <a:off x="731837" y="4014338"/>
            <a:ext cx="2340000" cy="1638000"/>
          </a:xfrm>
          <a:prstGeom prst="roundRect">
            <a:avLst>
              <a:gd name="adj" fmla="val 5005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noAutofit/>
          </a:bodyPr>
          <a:lstStyle/>
          <a:p>
            <a:pPr algn="l">
              <a:spcAft>
                <a:spcPts val="8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NollCO</a:t>
            </a:r>
            <a:r>
              <a:rPr lang="sv-SE" baseline="-2500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2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 dig som vill få en certifierad byggnad med balanserad klimatpåverkan.</a:t>
            </a:r>
          </a:p>
        </p:txBody>
      </p:sp>
      <p:sp>
        <p:nvSpPr>
          <p:cNvPr id="35" name="textruta 34">
            <a:extLst>
              <a:ext uri="{FF2B5EF4-FFF2-40B4-BE49-F238E27FC236}">
                <a16:creationId xmlns:a16="http://schemas.microsoft.com/office/drawing/2014/main" id="{2E7E6D94-829D-9D10-E33F-F2E10B487092}"/>
              </a:ext>
            </a:extLst>
          </p:cNvPr>
          <p:cNvSpPr txBox="1"/>
          <p:nvPr userDrawn="1"/>
        </p:nvSpPr>
        <p:spPr>
          <a:xfrm>
            <a:off x="4797526" y="4014338"/>
            <a:ext cx="2340000" cy="1638000"/>
          </a:xfrm>
          <a:prstGeom prst="roundRect">
            <a:avLst>
              <a:gd name="adj" fmla="val 5213"/>
            </a:avLst>
          </a:prstGeom>
          <a:solidFill>
            <a:schemeClr val="bg1"/>
          </a:solidFill>
        </p:spPr>
        <p:txBody>
          <a:bodyPr wrap="square" lIns="180000" tIns="125999" rIns="180000" bIns="125999" rtlCol="0">
            <a:spAutoFit/>
          </a:bodyPr>
          <a:lstStyle/>
          <a:p>
            <a:pPr algn="l">
              <a:spcAft>
                <a:spcPts val="800"/>
              </a:spcAft>
            </a:pPr>
            <a:r>
              <a:rPr lang="sv-SE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BREEAM-SE</a:t>
            </a:r>
          </a:p>
          <a:p>
            <a:r>
              <a:rPr lang="sv-SE" sz="12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För dig som vill certifiera enligt svenska regler och standarder och samtidigt få en byggnad som är jämförbar internationellt.</a:t>
            </a:r>
          </a:p>
        </p:txBody>
      </p:sp>
      <p:sp>
        <p:nvSpPr>
          <p:cNvPr id="39" name="Rektangel med rundade hörn 38">
            <a:extLst>
              <a:ext uri="{FF2B5EF4-FFF2-40B4-BE49-F238E27FC236}">
                <a16:creationId xmlns:a16="http://schemas.microsoft.com/office/drawing/2014/main" id="{77924499-148A-381B-5D69-4C827EC9A96C}"/>
              </a:ext>
            </a:extLst>
          </p:cNvPr>
          <p:cNvSpPr/>
          <p:nvPr userDrawn="1"/>
        </p:nvSpPr>
        <p:spPr>
          <a:xfrm>
            <a:off x="3212120" y="1992791"/>
            <a:ext cx="1205999" cy="1638000"/>
          </a:xfrm>
          <a:prstGeom prst="roundRect">
            <a:avLst>
              <a:gd name="adj" fmla="val 68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28" name="Bild 27">
            <a:extLst>
              <a:ext uri="{FF2B5EF4-FFF2-40B4-BE49-F238E27FC236}">
                <a16:creationId xmlns:a16="http://schemas.microsoft.com/office/drawing/2014/main" id="{402F32DE-795F-1C5B-53B4-412567A785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43890" y="2462908"/>
            <a:ext cx="542456" cy="697766"/>
          </a:xfrm>
          <a:prstGeom prst="rect">
            <a:avLst/>
          </a:prstGeom>
        </p:spPr>
      </p:pic>
      <p:pic>
        <p:nvPicPr>
          <p:cNvPr id="30" name="Bild 29">
            <a:extLst>
              <a:ext uri="{FF2B5EF4-FFF2-40B4-BE49-F238E27FC236}">
                <a16:creationId xmlns:a16="http://schemas.microsoft.com/office/drawing/2014/main" id="{15983108-A4A5-9DFA-E0FE-80006FBBC8A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07119" y="2389634"/>
            <a:ext cx="542456" cy="844071"/>
          </a:xfrm>
          <a:prstGeom prst="rect">
            <a:avLst/>
          </a:prstGeom>
        </p:spPr>
      </p:pic>
      <p:pic>
        <p:nvPicPr>
          <p:cNvPr id="38" name="Bild 37">
            <a:extLst>
              <a:ext uri="{FF2B5EF4-FFF2-40B4-BE49-F238E27FC236}">
                <a16:creationId xmlns:a16="http://schemas.microsoft.com/office/drawing/2014/main" id="{555F07B6-860D-E3FD-9D0A-1B0DD0588C3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14985" y="4418700"/>
            <a:ext cx="600270" cy="818887"/>
          </a:xfrm>
          <a:prstGeom prst="rect">
            <a:avLst/>
          </a:prstGeom>
        </p:spPr>
      </p:pic>
      <p:pic>
        <p:nvPicPr>
          <p:cNvPr id="36" name="Bild 35">
            <a:extLst>
              <a:ext uri="{FF2B5EF4-FFF2-40B4-BE49-F238E27FC236}">
                <a16:creationId xmlns:a16="http://schemas.microsoft.com/office/drawing/2014/main" id="{5033D219-4939-1369-BBB4-F59943854C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58422" y="4768016"/>
            <a:ext cx="839850" cy="130643"/>
          </a:xfrm>
          <a:prstGeom prst="rect">
            <a:avLst/>
          </a:prstGeom>
        </p:spPr>
      </p:pic>
      <p:pic>
        <p:nvPicPr>
          <p:cNvPr id="6" name="Bild 5">
            <a:extLst>
              <a:ext uri="{FF2B5EF4-FFF2-40B4-BE49-F238E27FC236}">
                <a16:creationId xmlns:a16="http://schemas.microsoft.com/office/drawing/2014/main" id="{3569C671-55B0-CF37-3DFD-44976C530E5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7" name="Platshållare för bildnummer 5">
            <a:extLst>
              <a:ext uri="{FF2B5EF4-FFF2-40B4-BE49-F238E27FC236}">
                <a16:creationId xmlns:a16="http://schemas.microsoft.com/office/drawing/2014/main" id="{BA0F7C11-BA16-0CFA-22C7-902F72AB81F8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704416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484D3CD-1FBC-A13B-AEC6-5081C3AEF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1454648"/>
            <a:ext cx="4843054" cy="7755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buNone/>
              <a:tabLst>
                <a:tab pos="4484688" algn="l"/>
              </a:tabLst>
              <a:defRPr sz="5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Tack!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40D6429-067A-983D-9FBA-489640C3AE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7" y="2413671"/>
            <a:ext cx="4843053" cy="63427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Namn, titel</a:t>
            </a:r>
            <a:br>
              <a:rPr lang="sv-SE"/>
            </a:br>
            <a:r>
              <a:rPr lang="sv-SE"/>
              <a:t>E-mail/telefon</a:t>
            </a:r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8C49EDB4-283C-769C-8829-07895B20947F}"/>
              </a:ext>
            </a:extLst>
          </p:cNvPr>
          <p:cNvSpPr txBox="1"/>
          <p:nvPr userDrawn="1"/>
        </p:nvSpPr>
        <p:spPr>
          <a:xfrm>
            <a:off x="8129048" y="5689875"/>
            <a:ext cx="333111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sv-S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Långholmsgatan 34, 117 33 Stockholm </a:t>
            </a:r>
            <a:br>
              <a:rPr lang="sv-S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08-599 294 30</a:t>
            </a:r>
            <a:br>
              <a:rPr lang="sv-SE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v-SE" sz="1000" b="0" i="0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sgbc.se</a:t>
            </a:r>
            <a:endParaRPr lang="sv-SE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9870306D-45A4-9059-8A0E-27AEA1A53D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998" y="4602103"/>
            <a:ext cx="2613600" cy="540144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34E87F60-CEF6-8F32-4B6E-7A79A925EB62}"/>
              </a:ext>
            </a:extLst>
          </p:cNvPr>
          <p:cNvSpPr txBox="1"/>
          <p:nvPr userDrawn="1"/>
        </p:nvSpPr>
        <p:spPr>
          <a:xfrm>
            <a:off x="732473" y="5689877"/>
            <a:ext cx="260612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sv-SE" sz="1000" dirty="0">
                <a:solidFill>
                  <a:schemeClr val="bg1"/>
                </a:solidFill>
              </a:rPr>
              <a:t>Sweden Green </a:t>
            </a:r>
            <a:r>
              <a:rPr lang="sv-SE" sz="1000" dirty="0" err="1">
                <a:solidFill>
                  <a:schemeClr val="bg1"/>
                </a:solidFill>
              </a:rPr>
              <a:t>Building</a:t>
            </a:r>
            <a:r>
              <a:rPr lang="sv-SE" sz="1000" dirty="0">
                <a:solidFill>
                  <a:schemeClr val="bg1"/>
                </a:solidFill>
              </a:rPr>
              <a:t> Council är Sveriges ledande bransch- och medlemsorganisation för ett hållbart och robust samhällsbyggande. </a:t>
            </a:r>
            <a:endParaRPr lang="sv-SE" sz="1000" b="0" i="0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sp>
        <p:nvSpPr>
          <p:cNvPr id="2" name="Platshållare för bild 8">
            <a:extLst>
              <a:ext uri="{FF2B5EF4-FFF2-40B4-BE49-F238E27FC236}">
                <a16:creationId xmlns:a16="http://schemas.microsoft.com/office/drawing/2014/main" id="{4CB64F05-A2CB-B89B-437C-90AB9473F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7109" y="1156260"/>
            <a:ext cx="3445843" cy="3445843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4E9BBF7B-0796-17D1-DC48-95D91F3CDE33}"/>
              </a:ext>
            </a:extLst>
          </p:cNvPr>
          <p:cNvSpPr txBox="1"/>
          <p:nvPr userDrawn="1"/>
        </p:nvSpPr>
        <p:spPr>
          <a:xfrm>
            <a:off x="3987518" y="5689876"/>
            <a:ext cx="882288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sv-SE" sz="1000" dirty="0">
                <a:solidFill>
                  <a:schemeClr val="bg1"/>
                </a:solidFill>
              </a:rPr>
              <a:t>Prenumerera gärna på vårt nyhetsbrev</a:t>
            </a:r>
            <a:endParaRPr lang="sv-SE" sz="1000" b="0" i="0" dirty="0">
              <a:solidFill>
                <a:schemeClr val="bg1"/>
              </a:solidFill>
              <a:latin typeface="Arial" panose="020B0604020202020204" pitchFamily="34" charset="0"/>
              <a:ea typeface="Helvetica Neue" panose="02000503000000020004" pitchFamily="2" charset="0"/>
              <a:cs typeface="Arial" panose="020B0604020202020204" pitchFamily="34" charset="0"/>
            </a:endParaRPr>
          </a:p>
        </p:txBody>
      </p:sp>
      <p:pic>
        <p:nvPicPr>
          <p:cNvPr id="9" name="Bild 8">
            <a:extLst>
              <a:ext uri="{FF2B5EF4-FFF2-40B4-BE49-F238E27FC236}">
                <a16:creationId xmlns:a16="http://schemas.microsoft.com/office/drawing/2014/main" id="{2647B3EB-90A4-3F90-052D-6E9B6770F6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4368" y="5696700"/>
            <a:ext cx="432638" cy="43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011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D484D3CD-1FBC-A13B-AEC6-5081C3AEF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9" y="1454648"/>
            <a:ext cx="4843054" cy="775597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 marL="0" indent="0">
              <a:lnSpc>
                <a:spcPct val="90000"/>
              </a:lnSpc>
              <a:buNone/>
              <a:tabLst>
                <a:tab pos="4484688" algn="l"/>
              </a:tabLst>
              <a:defRPr sz="5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Tack!</a:t>
            </a:r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40D6429-067A-983D-9FBA-489640C3AE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7" y="2413671"/>
            <a:ext cx="4843053" cy="634276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Namn, titel</a:t>
            </a:r>
            <a:br>
              <a:rPr lang="sv-SE"/>
            </a:br>
            <a:r>
              <a:rPr lang="sv-SE"/>
              <a:t>E-mail/telefon</a:t>
            </a:r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9870306D-45A4-9059-8A0E-27AEA1A53D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4998" y="5630138"/>
            <a:ext cx="2613600" cy="540144"/>
          </a:xfrm>
          <a:prstGeom prst="rect">
            <a:avLst/>
          </a:prstGeom>
        </p:spPr>
      </p:pic>
      <p:sp>
        <p:nvSpPr>
          <p:cNvPr id="2" name="Platshållare för bild 8">
            <a:extLst>
              <a:ext uri="{FF2B5EF4-FFF2-40B4-BE49-F238E27FC236}">
                <a16:creationId xmlns:a16="http://schemas.microsoft.com/office/drawing/2014/main" id="{4CB64F05-A2CB-B89B-437C-90AB9473F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617109" y="1156260"/>
            <a:ext cx="3445843" cy="3445843"/>
          </a:xfrm>
          <a:prstGeom prst="ellipse">
            <a:avLst/>
          </a:prstGeom>
        </p:spPr>
        <p:txBody>
          <a:bodyPr>
            <a:noAutofit/>
          </a:bodyPr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34357294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1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tshållare för bild 42">
            <a:extLst>
              <a:ext uri="{FF2B5EF4-FFF2-40B4-BE49-F238E27FC236}">
                <a16:creationId xmlns:a16="http://schemas.microsoft.com/office/drawing/2014/main" id="{FA5CC1BD-850F-C668-BC73-87C2BF7CA8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30170" y="738285"/>
            <a:ext cx="4561831" cy="6119715"/>
          </a:xfrm>
          <a:custGeom>
            <a:avLst/>
            <a:gdLst>
              <a:gd name="connsiteX0" fmla="*/ 2449114 w 4561831"/>
              <a:gd name="connsiteY0" fmla="*/ 0 h 6119715"/>
              <a:gd name="connsiteX1" fmla="*/ 4561831 w 4561831"/>
              <a:gd name="connsiteY1" fmla="*/ 2262505 h 6119715"/>
              <a:gd name="connsiteX2" fmla="*/ 4561831 w 4561831"/>
              <a:gd name="connsiteY2" fmla="*/ 6119715 h 6119715"/>
              <a:gd name="connsiteX3" fmla="*/ 0 w 4561831"/>
              <a:gd name="connsiteY3" fmla="*/ 6119715 h 6119715"/>
              <a:gd name="connsiteX4" fmla="*/ 0 w 4561831"/>
              <a:gd name="connsiteY4" fmla="*/ 2540556 h 6119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1831" h="6119715">
                <a:moveTo>
                  <a:pt x="2449114" y="0"/>
                </a:moveTo>
                <a:lnTo>
                  <a:pt x="4561831" y="2262505"/>
                </a:lnTo>
                <a:lnTo>
                  <a:pt x="4561831" y="6119715"/>
                </a:lnTo>
                <a:lnTo>
                  <a:pt x="0" y="6119715"/>
                </a:lnTo>
                <a:lnTo>
                  <a:pt x="0" y="2540556"/>
                </a:lnTo>
                <a:close/>
              </a:path>
            </a:pathLst>
          </a:custGeom>
        </p:spPr>
        <p:txBody>
          <a:bodyPr wrap="square" tIns="0" bIns="1080000" anchor="ctr" anchorCtr="0">
            <a:noAutofit/>
          </a:bodyPr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/>
              <a:t>Infoga bild</a:t>
            </a:r>
          </a:p>
        </p:txBody>
      </p:sp>
      <p:sp>
        <p:nvSpPr>
          <p:cNvPr id="45" name="Frihandsfigur 44">
            <a:extLst>
              <a:ext uri="{FF2B5EF4-FFF2-40B4-BE49-F238E27FC236}">
                <a16:creationId xmlns:a16="http://schemas.microsoft.com/office/drawing/2014/main" id="{CE782F6C-634D-794E-0A58-1C4F97ACACAE}"/>
              </a:ext>
            </a:extLst>
          </p:cNvPr>
          <p:cNvSpPr/>
          <p:nvPr userDrawn="1"/>
        </p:nvSpPr>
        <p:spPr>
          <a:xfrm>
            <a:off x="5580901" y="3826982"/>
            <a:ext cx="3048001" cy="3126974"/>
          </a:xfrm>
          <a:custGeom>
            <a:avLst/>
            <a:gdLst>
              <a:gd name="connsiteX0" fmla="*/ 1548256 w 3048001"/>
              <a:gd name="connsiteY0" fmla="*/ 0 h 3126974"/>
              <a:gd name="connsiteX1" fmla="*/ 3048001 w 3048001"/>
              <a:gd name="connsiteY1" fmla="*/ 1606061 h 3126974"/>
              <a:gd name="connsiteX2" fmla="*/ 3048001 w 3048001"/>
              <a:gd name="connsiteY2" fmla="*/ 3126974 h 3126974"/>
              <a:gd name="connsiteX3" fmla="*/ 0 w 3048001"/>
              <a:gd name="connsiteY3" fmla="*/ 3126974 h 3126974"/>
              <a:gd name="connsiteX4" fmla="*/ 0 w 3048001"/>
              <a:gd name="connsiteY4" fmla="*/ 1606061 h 31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1" h="3126974">
                <a:moveTo>
                  <a:pt x="1548256" y="0"/>
                </a:moveTo>
                <a:lnTo>
                  <a:pt x="3048001" y="1606061"/>
                </a:lnTo>
                <a:lnTo>
                  <a:pt x="3048001" y="3126974"/>
                </a:lnTo>
                <a:lnTo>
                  <a:pt x="0" y="3126974"/>
                </a:lnTo>
                <a:lnTo>
                  <a:pt x="0" y="1606061"/>
                </a:lnTo>
                <a:close/>
              </a:path>
            </a:pathLst>
          </a:custGeom>
          <a:noFill/>
          <a:ln w="12700" cap="flat">
            <a:solidFill>
              <a:schemeClr val="accent4"/>
            </a:solidFill>
            <a:prstDash val="solid"/>
            <a:miter/>
          </a:ln>
        </p:spPr>
        <p:txBody>
          <a:bodyPr rtlCol="0" anchor="ctr"/>
          <a:lstStyle/>
          <a:p>
            <a:endParaRPr lang="sv-SE"/>
          </a:p>
        </p:txBody>
      </p:sp>
      <p:pic>
        <p:nvPicPr>
          <p:cNvPr id="3" name="Bild 2">
            <a:extLst>
              <a:ext uri="{FF2B5EF4-FFF2-40B4-BE49-F238E27FC236}">
                <a16:creationId xmlns:a16="http://schemas.microsoft.com/office/drawing/2014/main" id="{0044E99A-8B9B-D2A4-EE8C-0C255F773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502" y="5633812"/>
            <a:ext cx="2613600" cy="540144"/>
          </a:xfrm>
          <a:prstGeom prst="rect">
            <a:avLst/>
          </a:prstGeom>
        </p:spPr>
      </p:pic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FC610787-A1C3-EC3F-15B3-A8D3012226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1839" y="2956961"/>
            <a:ext cx="1320874" cy="276999"/>
          </a:xfrm>
        </p:spPr>
        <p:txBody>
          <a:bodyPr wrap="none">
            <a:spAutoFit/>
          </a:bodyPr>
          <a:lstStyle>
            <a:lvl1pPr marL="0" indent="0">
              <a:spcBef>
                <a:spcPts val="1000"/>
              </a:spcBef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10" name="Rubrik 13">
            <a:extLst>
              <a:ext uri="{FF2B5EF4-FFF2-40B4-BE49-F238E27FC236}">
                <a16:creationId xmlns:a16="http://schemas.microsoft.com/office/drawing/2014/main" id="{44A66BC3-8598-9F36-AF1B-6612922A63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9" y="2147338"/>
            <a:ext cx="6400482" cy="957355"/>
          </a:xfrm>
        </p:spPr>
        <p:txBody>
          <a:bodyPr wrap="square" anchor="b" anchorCtr="0">
            <a:spAutoFit/>
          </a:bodyPr>
          <a:lstStyle>
            <a:lvl1pPr>
              <a:defRPr sz="5600">
                <a:solidFill>
                  <a:schemeClr val="bg2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6" name="Platshållare för datum 2">
            <a:extLst>
              <a:ext uri="{FF2B5EF4-FFF2-40B4-BE49-F238E27FC236}">
                <a16:creationId xmlns:a16="http://schemas.microsoft.com/office/drawing/2014/main" id="{62187592-4B86-3848-271A-4172DD4278B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1839" y="710499"/>
            <a:ext cx="2743200" cy="153888"/>
          </a:xfrm>
        </p:spPr>
        <p:txBody>
          <a:bodyPr lIns="0" tIns="0" rIns="0" bIns="0" anchor="t" anchorCtr="0">
            <a:spAutoFit/>
          </a:bodyPr>
          <a:lstStyle>
            <a:lvl1pPr>
              <a:defRPr sz="1000">
                <a:solidFill>
                  <a:schemeClr val="bg2"/>
                </a:solidFill>
              </a:defRPr>
            </a:lvl1pPr>
          </a:lstStyle>
          <a:p>
            <a:fld id="{FCBD845F-905E-A24D-8F3C-BF7F1B44B824}" type="datetime1">
              <a:rPr lang="sv-SE" smtClean="0"/>
              <a:t>2026-02-25</a:t>
            </a:fld>
            <a:endParaRPr lang="sv-SE" dirty="0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FF13E98F-4453-4D9F-A692-01ED4B0B14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9" y="906769"/>
            <a:ext cx="2743200" cy="153888"/>
          </a:xfrm>
        </p:spPr>
        <p:txBody>
          <a:bodyPr wrap="square">
            <a:spAutoFit/>
          </a:bodyPr>
          <a:lstStyle>
            <a:lvl1pPr marL="0" indent="0">
              <a:spcBef>
                <a:spcPts val="0"/>
              </a:spcBef>
              <a:buNone/>
              <a:defRPr sz="1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32747476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ruta 2">
            <a:extLst>
              <a:ext uri="{FF2B5EF4-FFF2-40B4-BE49-F238E27FC236}">
                <a16:creationId xmlns:a16="http://schemas.microsoft.com/office/drawing/2014/main" id="{2345E54A-580D-3024-1B3C-D561B20B73C2}"/>
              </a:ext>
            </a:extLst>
          </p:cNvPr>
          <p:cNvSpPr txBox="1"/>
          <p:nvPr userDrawn="1"/>
        </p:nvSpPr>
        <p:spPr>
          <a:xfrm>
            <a:off x="517550" y="1351508"/>
            <a:ext cx="11156901" cy="415498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sv-SE" sz="9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Everything </a:t>
            </a:r>
            <a:r>
              <a:rPr lang="sv-SE" sz="9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after</a:t>
            </a:r>
            <a:r>
              <a:rPr lang="sv-SE" sz="9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</a:t>
            </a:r>
            <a:r>
              <a:rPr lang="sv-SE" sz="9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this</a:t>
            </a:r>
            <a:br>
              <a:rPr lang="sv-SE" sz="9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sv-SE" sz="9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layout is not part</a:t>
            </a:r>
            <a:br>
              <a:rPr lang="sv-SE" sz="9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</a:br>
            <a:r>
              <a:rPr lang="sv-SE" sz="9000" b="1" dirty="0" err="1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of</a:t>
            </a:r>
            <a:r>
              <a:rPr lang="sv-SE" sz="9000" b="1" dirty="0">
                <a:solidFill>
                  <a:schemeClr val="bg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 the template.</a:t>
            </a:r>
          </a:p>
        </p:txBody>
      </p:sp>
    </p:spTree>
    <p:extLst>
      <p:ext uri="{BB962C8B-B14F-4D97-AF65-F5344CB8AC3E}">
        <p14:creationId xmlns:p14="http://schemas.microsoft.com/office/powerpoint/2010/main" val="9707241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Rubrik + diagram/tabell utan vit bakrgrun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3FF6727-EA37-2D43-F912-FD4F6F2EF599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4" name="Rubrik 9">
            <a:extLst>
              <a:ext uri="{FF2B5EF4-FFF2-40B4-BE49-F238E27FC236}">
                <a16:creationId xmlns:a16="http://schemas.microsoft.com/office/drawing/2014/main" id="{F134541D-9CC0-A285-C40E-A5E2086410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9936162" cy="415498"/>
          </a:xfrm>
        </p:spPr>
        <p:txBody>
          <a:bodyPr bIns="0" anchor="b" anchorCtr="0"/>
          <a:lstStyle>
            <a:lvl1pPr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sp>
        <p:nvSpPr>
          <p:cNvPr id="7" name="Platshållare för text 14">
            <a:extLst>
              <a:ext uri="{FF2B5EF4-FFF2-40B4-BE49-F238E27FC236}">
                <a16:creationId xmlns:a16="http://schemas.microsoft.com/office/drawing/2014/main" id="{AD1A2A6D-E4A6-B73A-C22F-D2EC2F8096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838" y="6365621"/>
            <a:ext cx="318998" cy="153888"/>
          </a:xfrm>
          <a:noFill/>
        </p:spPr>
        <p:txBody>
          <a:bodyPr wrap="none" lIns="0" tIns="0" rIns="0" bIns="0" anchor="ctr" anchorCtr="0">
            <a:spAutoFit/>
          </a:bodyPr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 sz="1000">
                <a:solidFill>
                  <a:schemeClr val="tx1"/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chemeClr val="accent2"/>
              </a:buClr>
              <a:buSzTx/>
              <a:buFont typeface="Wingdings" pitchFamily="2" charset="2"/>
              <a:buNone/>
              <a:tabLst/>
              <a:defRPr/>
            </a:pPr>
            <a:r>
              <a:rPr lang="sv-SE"/>
              <a:t>Källa: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A6C4039F-8870-7CF1-F776-D3967B9B9D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10" name="Platshållare för bildnummer 5">
            <a:extLst>
              <a:ext uri="{FF2B5EF4-FFF2-40B4-BE49-F238E27FC236}">
                <a16:creationId xmlns:a16="http://schemas.microsoft.com/office/drawing/2014/main" id="{A7930883-3CBC-4F7C-C2AD-589D91A15A58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5" name="Platshållare för innehåll 8">
            <a:extLst>
              <a:ext uri="{FF2B5EF4-FFF2-40B4-BE49-F238E27FC236}">
                <a16:creationId xmlns:a16="http://schemas.microsoft.com/office/drawing/2014/main" id="{30D297AE-4B84-3E36-ED8E-C8E1C22393D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911837" y="2061187"/>
            <a:ext cx="9576162" cy="3888149"/>
          </a:xfrm>
        </p:spPr>
        <p:txBody>
          <a:bodyPr bIns="1080000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sv-SE" dirty="0"/>
              <a:t>Infoga diagram eller tabell</a:t>
            </a:r>
          </a:p>
        </p:txBody>
      </p:sp>
    </p:spTree>
    <p:extLst>
      <p:ext uri="{BB962C8B-B14F-4D97-AF65-F5344CB8AC3E}">
        <p14:creationId xmlns:p14="http://schemas.microsoft.com/office/powerpoint/2010/main" val="416985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 1">
    <p:bg>
      <p:bgPr>
        <a:solidFill>
          <a:srgbClr val="E2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DDC988F6-BDD1-F462-5052-288491530A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2652" y="1025441"/>
            <a:ext cx="5832354" cy="276999"/>
          </a:xfrm>
        </p:spPr>
        <p:txBody>
          <a:bodyPr>
            <a:spAutoFit/>
          </a:bodyPr>
          <a:lstStyle>
            <a:lvl1pPr marL="0" indent="0">
              <a:spcBef>
                <a:spcPts val="1000"/>
              </a:spcBef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7" name="Rubrik 4">
            <a:extLst>
              <a:ext uri="{FF2B5EF4-FFF2-40B4-BE49-F238E27FC236}">
                <a16:creationId xmlns:a16="http://schemas.microsoft.com/office/drawing/2014/main" id="{980768B3-F891-A257-25E9-BFF9944914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2652" y="1745768"/>
            <a:ext cx="7829925" cy="664797"/>
          </a:xfrm>
        </p:spPr>
        <p:txBody>
          <a:bodyPr bIns="0" anchor="t" anchorCtr="0"/>
          <a:lstStyle>
            <a:lvl1pPr>
              <a:defRPr sz="4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8" name="Bild 7">
            <a:extLst>
              <a:ext uri="{FF2B5EF4-FFF2-40B4-BE49-F238E27FC236}">
                <a16:creationId xmlns:a16="http://schemas.microsoft.com/office/drawing/2014/main" id="{4DCEC349-2770-7920-0EF9-7F733D977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795088" y="1904751"/>
            <a:ext cx="154402" cy="2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68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771D75A2-1643-C420-A3CA-73A19303F5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2652" y="1025441"/>
            <a:ext cx="5832354" cy="276999"/>
          </a:xfrm>
        </p:spPr>
        <p:txBody>
          <a:bodyPr>
            <a:spAutoFit/>
          </a:bodyPr>
          <a:lstStyle>
            <a:lvl1pPr marL="0" indent="0">
              <a:spcBef>
                <a:spcPts val="1000"/>
              </a:spcBef>
              <a:buNone/>
              <a:defRPr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4" name="Rubrik 4">
            <a:extLst>
              <a:ext uri="{FF2B5EF4-FFF2-40B4-BE49-F238E27FC236}">
                <a16:creationId xmlns:a16="http://schemas.microsoft.com/office/drawing/2014/main" id="{F7C9F201-29CE-087C-5551-9084F2FD6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2652" y="1745768"/>
            <a:ext cx="7829925" cy="664797"/>
          </a:xfrm>
        </p:spPr>
        <p:txBody>
          <a:bodyPr bIns="0" anchor="t" anchorCtr="0"/>
          <a:lstStyle>
            <a:lvl1pPr>
              <a:defRPr sz="4800" b="0" i="0">
                <a:solidFill>
                  <a:srgbClr val="99E1D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652FB93B-F5BD-D8EB-34E8-42C0363F94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795088" y="1904751"/>
            <a:ext cx="154402" cy="2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978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 3">
    <p:bg>
      <p:bgPr>
        <a:solidFill>
          <a:srgbClr val="FBF1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text 3">
            <a:extLst>
              <a:ext uri="{FF2B5EF4-FFF2-40B4-BE49-F238E27FC236}">
                <a16:creationId xmlns:a16="http://schemas.microsoft.com/office/drawing/2014/main" id="{E49361C7-B96C-E008-E408-A0776ABF9F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2652" y="1025441"/>
            <a:ext cx="5832354" cy="276999"/>
          </a:xfrm>
        </p:spPr>
        <p:txBody>
          <a:bodyPr>
            <a:spAutoFit/>
          </a:bodyPr>
          <a:lstStyle>
            <a:lvl1pPr marL="0" indent="0">
              <a:spcBef>
                <a:spcPts val="1000"/>
              </a:spcBef>
              <a:buNone/>
              <a:defRPr b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4" name="Rubrik 4">
            <a:extLst>
              <a:ext uri="{FF2B5EF4-FFF2-40B4-BE49-F238E27FC236}">
                <a16:creationId xmlns:a16="http://schemas.microsoft.com/office/drawing/2014/main" id="{701E7AE0-9A7A-D552-814E-F514EFB33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32652" y="1745768"/>
            <a:ext cx="7829925" cy="664797"/>
          </a:xfrm>
        </p:spPr>
        <p:txBody>
          <a:bodyPr bIns="0" anchor="t" anchorCtr="0"/>
          <a:lstStyle>
            <a:lvl1pPr>
              <a:defRPr sz="4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FAA5A1A8-C20F-ECBF-34BD-7A84E63EEB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795088" y="1904751"/>
            <a:ext cx="154402" cy="28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336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nitt talare">
    <p:bg>
      <p:bgPr>
        <a:solidFill>
          <a:srgbClr val="E2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tshållare för text 3">
            <a:extLst>
              <a:ext uri="{FF2B5EF4-FFF2-40B4-BE49-F238E27FC236}">
                <a16:creationId xmlns:a16="http://schemas.microsoft.com/office/drawing/2014/main" id="{E0236C29-2BEC-18F3-CC92-4172DE3116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671479"/>
            <a:ext cx="5832354" cy="276999"/>
          </a:xfrm>
        </p:spPr>
        <p:txBody>
          <a:bodyPr>
            <a:spAutoFit/>
          </a:bodyPr>
          <a:lstStyle>
            <a:lvl1pPr marL="0" indent="0">
              <a:spcBef>
                <a:spcPts val="1000"/>
              </a:spcBef>
              <a:buNone/>
              <a:defRPr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3" name="Rubrik 4">
            <a:extLst>
              <a:ext uri="{FF2B5EF4-FFF2-40B4-BE49-F238E27FC236}">
                <a16:creationId xmlns:a16="http://schemas.microsoft.com/office/drawing/2014/main" id="{7F7FD740-D40F-D5F7-C95C-38E6B09CF8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9125" y="3170829"/>
            <a:ext cx="4968875" cy="664797"/>
          </a:xfrm>
        </p:spPr>
        <p:txBody>
          <a:bodyPr bIns="0" anchor="b" anchorCtr="0"/>
          <a:lstStyle>
            <a:lvl1pPr>
              <a:defRPr sz="4800" b="0" i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EAB68DC3-4412-D62A-3F79-4CA2F50EC2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9125" y="4060414"/>
            <a:ext cx="4968875" cy="301878"/>
          </a:xfrm>
        </p:spPr>
        <p:txBody>
          <a:bodyPr wrap="square">
            <a:spAutoFit/>
          </a:bodyPr>
          <a:lstStyle>
            <a:lvl1pPr marL="0" indent="0">
              <a:spcBef>
                <a:spcPts val="1000"/>
              </a:spcBef>
              <a:buNone/>
              <a:defRPr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sv-SE"/>
              <a:t>Underrubrik</a:t>
            </a:r>
          </a:p>
        </p:txBody>
      </p:sp>
      <p:sp>
        <p:nvSpPr>
          <p:cNvPr id="5" name="Platshållare för bild 8">
            <a:extLst>
              <a:ext uri="{FF2B5EF4-FFF2-40B4-BE49-F238E27FC236}">
                <a16:creationId xmlns:a16="http://schemas.microsoft.com/office/drawing/2014/main" id="{2B8EBE2B-3659-D92A-6054-55A1E5F3E85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0424" y="1632558"/>
            <a:ext cx="3960000" cy="3960000"/>
          </a:xfrm>
          <a:prstGeom prst="ellipse">
            <a:avLst/>
          </a:prstGeom>
        </p:spPr>
        <p:txBody>
          <a:bodyPr bIns="1080000" anchor="ctr" anchorCtr="0">
            <a:noAutofit/>
          </a:bodyPr>
          <a:lstStyle>
            <a:lvl1pPr marL="0" indent="0" algn="ctr">
              <a:buNone/>
              <a:defRPr/>
            </a:lvl1pPr>
          </a:lstStyle>
          <a:p>
            <a:r>
              <a:rPr lang="sv-SE"/>
              <a:t>Infoga bild</a:t>
            </a:r>
          </a:p>
        </p:txBody>
      </p:sp>
    </p:spTree>
    <p:extLst>
      <p:ext uri="{BB962C8B-B14F-4D97-AF65-F5344CB8AC3E}">
        <p14:creationId xmlns:p14="http://schemas.microsoft.com/office/powerpoint/2010/main" val="3597464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lare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4FFCF01-C3C7-60D9-E61F-696EBFAED2D5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ubrik 9">
            <a:extLst>
              <a:ext uri="{FF2B5EF4-FFF2-40B4-BE49-F238E27FC236}">
                <a16:creationId xmlns:a16="http://schemas.microsoft.com/office/drawing/2014/main" id="{E0F7778C-CE37-82DF-8F8D-BEFFE61B9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9936162" cy="415498"/>
          </a:xfrm>
        </p:spPr>
        <p:txBody>
          <a:bodyPr bIns="0" anchor="b" anchorCtr="0"/>
          <a:lstStyle>
            <a:lvl1pPr algn="ctr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8CC3C1C3-2FAB-48D3-C783-4A241EFA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D6DAA6-8E29-D9CC-7CB7-C9493E7C3022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DD143876-EF7D-9148-CB1C-25DFFF1F27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40715" y="4482757"/>
            <a:ext cx="2520000" cy="246221"/>
          </a:xfrm>
        </p:spPr>
        <p:txBody>
          <a:bodyPr wrap="square" bIns="0" anchor="b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98AD7AD2-D8B2-4489-438E-12DDA51476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40715" y="4814025"/>
            <a:ext cx="2520000" cy="1315313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377825" indent="0">
              <a:buNone/>
              <a:defRPr/>
            </a:lvl3pPr>
            <a:lvl4pPr marL="512762" indent="0">
              <a:buNone/>
              <a:defRPr/>
            </a:lvl4pPr>
            <a:lvl5pPr marL="625287" indent="0">
              <a:buNone/>
              <a:defRPr/>
            </a:lvl5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20" name="Platshållare för bild 8">
            <a:extLst>
              <a:ext uri="{FF2B5EF4-FFF2-40B4-BE49-F238E27FC236}">
                <a16:creationId xmlns:a16="http://schemas.microsoft.com/office/drawing/2014/main" id="{83BA0D13-91D8-E975-7424-3F8A0AB3D1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20715" y="1894786"/>
            <a:ext cx="2160000" cy="216000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AA738BA5-1262-068B-DB91-AE44F0EFD8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911" y="4482757"/>
            <a:ext cx="2520000" cy="246221"/>
          </a:xfrm>
        </p:spPr>
        <p:txBody>
          <a:bodyPr wrap="square" bIns="0" anchor="b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23" name="Platshållare för text 4">
            <a:extLst>
              <a:ext uri="{FF2B5EF4-FFF2-40B4-BE49-F238E27FC236}">
                <a16:creationId xmlns:a16="http://schemas.microsoft.com/office/drawing/2014/main" id="{BB7428D0-FABC-6745-FA80-30EB4ACD90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913" y="4814025"/>
            <a:ext cx="2520000" cy="1315313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377825" indent="0">
              <a:buNone/>
              <a:defRPr/>
            </a:lvl3pPr>
            <a:lvl4pPr marL="512762" indent="0">
              <a:buNone/>
              <a:defRPr/>
            </a:lvl4pPr>
            <a:lvl5pPr marL="625287" indent="0">
              <a:buNone/>
              <a:defRPr/>
            </a:lvl5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24" name="Platshållare för bild 8">
            <a:extLst>
              <a:ext uri="{FF2B5EF4-FFF2-40B4-BE49-F238E27FC236}">
                <a16:creationId xmlns:a16="http://schemas.microsoft.com/office/drawing/2014/main" id="{6E50AFA5-BD0B-34F5-3E8B-977360DF9E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0913" y="1894786"/>
            <a:ext cx="2160000" cy="216000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682087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alare">
    <p:bg>
      <p:bgPr>
        <a:solidFill>
          <a:srgbClr val="EEEE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74FFCF01-C3C7-60D9-E61F-696EBFAED2D5}"/>
              </a:ext>
            </a:extLst>
          </p:cNvPr>
          <p:cNvSpPr/>
          <p:nvPr userDrawn="1"/>
        </p:nvSpPr>
        <p:spPr>
          <a:xfrm>
            <a:off x="11400000" y="0"/>
            <a:ext cx="7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Rubrik 9">
            <a:extLst>
              <a:ext uri="{FF2B5EF4-FFF2-40B4-BE49-F238E27FC236}">
                <a16:creationId xmlns:a16="http://schemas.microsoft.com/office/drawing/2014/main" id="{E0F7778C-CE37-82DF-8F8D-BEFFE61B9B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8" y="1089025"/>
            <a:ext cx="9936162" cy="415498"/>
          </a:xfrm>
        </p:spPr>
        <p:txBody>
          <a:bodyPr bIns="0" anchor="b" anchorCtr="0"/>
          <a:lstStyle>
            <a:lvl1pPr algn="ctr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sv-SE"/>
              <a:t>Rubrik</a:t>
            </a:r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8CC3C1C3-2FAB-48D3-C783-4A241EFAE9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 flipH="1">
            <a:off x="11647834" y="169024"/>
            <a:ext cx="70073" cy="127483"/>
          </a:xfrm>
          <a:prstGeom prst="rect">
            <a:avLst/>
          </a:prstGeom>
        </p:spPr>
      </p:pic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9CD6DAA6-8E29-D9CC-7CB7-C9493E7C3022}"/>
              </a:ext>
            </a:extLst>
          </p:cNvPr>
          <p:cNvSpPr txBox="1">
            <a:spLocks/>
          </p:cNvSpPr>
          <p:nvPr userDrawn="1"/>
        </p:nvSpPr>
        <p:spPr>
          <a:xfrm>
            <a:off x="11857323" y="151246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defPPr>
              <a:defRPr lang="sv-SE"/>
            </a:defPPr>
            <a:lvl1pPr marL="0" algn="ct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17" name="Platshållare för text 3">
            <a:extLst>
              <a:ext uri="{FF2B5EF4-FFF2-40B4-BE49-F238E27FC236}">
                <a16:creationId xmlns:a16="http://schemas.microsoft.com/office/drawing/2014/main" id="{DD143876-EF7D-9148-CB1C-25DFFF1F27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40515" y="4482757"/>
            <a:ext cx="2520000" cy="246221"/>
          </a:xfrm>
        </p:spPr>
        <p:txBody>
          <a:bodyPr wrap="square" bIns="0" anchor="b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18" name="Platshållare för text 4">
            <a:extLst>
              <a:ext uri="{FF2B5EF4-FFF2-40B4-BE49-F238E27FC236}">
                <a16:creationId xmlns:a16="http://schemas.microsoft.com/office/drawing/2014/main" id="{98AD7AD2-D8B2-4489-438E-12DDA514767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40515" y="4814025"/>
            <a:ext cx="2520000" cy="1315313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377825" indent="0">
              <a:buNone/>
              <a:defRPr/>
            </a:lvl3pPr>
            <a:lvl4pPr marL="512762" indent="0">
              <a:buNone/>
              <a:defRPr/>
            </a:lvl4pPr>
            <a:lvl5pPr marL="625287" indent="0">
              <a:buNone/>
              <a:defRPr/>
            </a:lvl5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20" name="Platshållare för bild 8">
            <a:extLst>
              <a:ext uri="{FF2B5EF4-FFF2-40B4-BE49-F238E27FC236}">
                <a16:creationId xmlns:a16="http://schemas.microsoft.com/office/drawing/2014/main" id="{83BA0D13-91D8-E975-7424-3F8A0AB3D19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20515" y="1894786"/>
            <a:ext cx="2160000" cy="216000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2" name="Platshållare för text 3">
            <a:extLst>
              <a:ext uri="{FF2B5EF4-FFF2-40B4-BE49-F238E27FC236}">
                <a16:creationId xmlns:a16="http://schemas.microsoft.com/office/drawing/2014/main" id="{AA738BA5-1262-068B-DB91-AE44F0EFD81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40711" y="4482757"/>
            <a:ext cx="2520000" cy="246221"/>
          </a:xfrm>
        </p:spPr>
        <p:txBody>
          <a:bodyPr wrap="square" bIns="0" anchor="b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23" name="Platshållare för text 4">
            <a:extLst>
              <a:ext uri="{FF2B5EF4-FFF2-40B4-BE49-F238E27FC236}">
                <a16:creationId xmlns:a16="http://schemas.microsoft.com/office/drawing/2014/main" id="{BB7428D0-FABC-6745-FA80-30EB4ACD90E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713" y="4814025"/>
            <a:ext cx="2520000" cy="1315313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377825" indent="0">
              <a:buNone/>
              <a:defRPr/>
            </a:lvl3pPr>
            <a:lvl4pPr marL="512762" indent="0">
              <a:buNone/>
              <a:defRPr/>
            </a:lvl4pPr>
            <a:lvl5pPr marL="625287" indent="0">
              <a:buNone/>
              <a:defRPr/>
            </a:lvl5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24" name="Platshållare för bild 8">
            <a:extLst>
              <a:ext uri="{FF2B5EF4-FFF2-40B4-BE49-F238E27FC236}">
                <a16:creationId xmlns:a16="http://schemas.microsoft.com/office/drawing/2014/main" id="{6E50AFA5-BD0B-34F5-3E8B-977360DF9E1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20713" y="1894786"/>
            <a:ext cx="2160000" cy="216000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  <p:sp>
        <p:nvSpPr>
          <p:cNvPr id="25" name="Platshållare för text 3">
            <a:extLst>
              <a:ext uri="{FF2B5EF4-FFF2-40B4-BE49-F238E27FC236}">
                <a16:creationId xmlns:a16="http://schemas.microsoft.com/office/drawing/2014/main" id="{BD3264A0-DEDC-7699-25AF-2F693898166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640907" y="4482758"/>
            <a:ext cx="2520000" cy="246221"/>
          </a:xfrm>
        </p:spPr>
        <p:txBody>
          <a:bodyPr wrap="square" bIns="0" anchor="b" anchorCtr="0">
            <a:sp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sv-SE"/>
              <a:t>Namn</a:t>
            </a:r>
          </a:p>
        </p:txBody>
      </p:sp>
      <p:sp>
        <p:nvSpPr>
          <p:cNvPr id="26" name="Platshållare för text 4">
            <a:extLst>
              <a:ext uri="{FF2B5EF4-FFF2-40B4-BE49-F238E27FC236}">
                <a16:creationId xmlns:a16="http://schemas.microsoft.com/office/drawing/2014/main" id="{E794BADD-047D-D45D-59E9-D8FA58CCAD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40907" y="4814025"/>
            <a:ext cx="2520000" cy="1315313"/>
          </a:xfrm>
        </p:spPr>
        <p:txBody>
          <a:bodyPr>
            <a:noAutofit/>
          </a:bodyPr>
          <a:lstStyle>
            <a:lvl1pPr marL="0" indent="0" algn="ctr">
              <a:buNone/>
              <a:defRPr/>
            </a:lvl1pPr>
            <a:lvl2pPr marL="228600" indent="0">
              <a:buNone/>
              <a:defRPr/>
            </a:lvl2pPr>
            <a:lvl3pPr marL="377825" indent="0">
              <a:buNone/>
              <a:defRPr/>
            </a:lvl3pPr>
            <a:lvl4pPr marL="512762" indent="0">
              <a:buNone/>
              <a:defRPr/>
            </a:lvl4pPr>
            <a:lvl5pPr marL="625287" indent="0">
              <a:buNone/>
              <a:defRPr/>
            </a:lvl5pPr>
          </a:lstStyle>
          <a:p>
            <a:pPr lvl="0"/>
            <a:r>
              <a:rPr lang="sv-SE"/>
              <a:t>Titel</a:t>
            </a:r>
          </a:p>
        </p:txBody>
      </p:sp>
      <p:sp>
        <p:nvSpPr>
          <p:cNvPr id="27" name="Platshållare för bild 8">
            <a:extLst>
              <a:ext uri="{FF2B5EF4-FFF2-40B4-BE49-F238E27FC236}">
                <a16:creationId xmlns:a16="http://schemas.microsoft.com/office/drawing/2014/main" id="{ADF2CD42-38EF-A454-DAAB-D7254CA791B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820907" y="1894786"/>
            <a:ext cx="2160000" cy="2160000"/>
          </a:xfrm>
          <a:prstGeom prst="ellipse">
            <a:avLst/>
          </a:prstGeom>
        </p:spPr>
        <p:txBody>
          <a:bodyPr/>
          <a:lstStyle/>
          <a:p>
            <a:r>
              <a:rPr lang="sv-SE"/>
              <a:t>Klicka på ikonen för att lägga till en bild</a:t>
            </a:r>
          </a:p>
        </p:txBody>
      </p:sp>
    </p:spTree>
    <p:extLst>
      <p:ext uri="{BB962C8B-B14F-4D97-AF65-F5344CB8AC3E}">
        <p14:creationId xmlns:p14="http://schemas.microsoft.com/office/powerpoint/2010/main" val="217535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88218E46-D2B8-2203-7747-CDBBD2436FD1}"/>
              </a:ext>
            </a:extLst>
          </p:cNvPr>
          <p:cNvSpPr txBox="1">
            <a:spLocks/>
          </p:cNvSpPr>
          <p:nvPr userDrawn="1"/>
        </p:nvSpPr>
        <p:spPr>
          <a:xfrm>
            <a:off x="7737231" y="2256504"/>
            <a:ext cx="3514969" cy="3862754"/>
          </a:xfrm>
          <a:prstGeom prst="rect">
            <a:avLst/>
          </a:prstGeom>
        </p:spPr>
        <p:txBody>
          <a:bodyPr/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7" name="Platshållare för innehåll 3">
            <a:extLst>
              <a:ext uri="{FF2B5EF4-FFF2-40B4-BE49-F238E27FC236}">
                <a16:creationId xmlns:a16="http://schemas.microsoft.com/office/drawing/2014/main" id="{13321360-C67D-1AFD-DB88-0E8048222D91}"/>
              </a:ext>
            </a:extLst>
          </p:cNvPr>
          <p:cNvSpPr txBox="1">
            <a:spLocks/>
          </p:cNvSpPr>
          <p:nvPr userDrawn="1"/>
        </p:nvSpPr>
        <p:spPr>
          <a:xfrm>
            <a:off x="7696200" y="2254810"/>
            <a:ext cx="3657600" cy="3817744"/>
          </a:xfrm>
          <a:prstGeom prst="rect">
            <a:avLst/>
          </a:prstGeom>
        </p:spPr>
        <p:txBody>
          <a:bodyPr/>
          <a:lstStyle>
            <a:lvl1pPr marL="342900" indent="-3429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sv-SE"/>
          </a:p>
        </p:txBody>
      </p:sp>
      <p:sp>
        <p:nvSpPr>
          <p:cNvPr id="4" name="Platshållare för rubrik 3">
            <a:extLst>
              <a:ext uri="{FF2B5EF4-FFF2-40B4-BE49-F238E27FC236}">
                <a16:creationId xmlns:a16="http://schemas.microsoft.com/office/drawing/2014/main" id="{2EA82158-2796-A70F-0875-5D2189576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3" y="765175"/>
            <a:ext cx="10515600" cy="764738"/>
          </a:xfrm>
          <a:prstGeom prst="rect">
            <a:avLst/>
          </a:prstGeom>
        </p:spPr>
        <p:txBody>
          <a:bodyPr vert="horz" lIns="0" tIns="0" rIns="0" bIns="180000" rtlCol="0" anchor="t" anchorCtr="0">
            <a:spAutoFit/>
          </a:bodyPr>
          <a:lstStyle/>
          <a:p>
            <a:r>
              <a:rPr lang="sv-SE" err="1"/>
              <a:t>Heading</a:t>
            </a:r>
            <a:r>
              <a:rPr lang="sv-SE"/>
              <a:t> 1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3B72469A-EA81-99CD-5354-2AA707C5F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6763" y="1529913"/>
            <a:ext cx="10515600" cy="1281120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8" name="Platshållare för bildnummer 5">
            <a:extLst>
              <a:ext uri="{FF2B5EF4-FFF2-40B4-BE49-F238E27FC236}">
                <a16:creationId xmlns:a16="http://schemas.microsoft.com/office/drawing/2014/main" id="{B292C9B2-A433-182A-48AD-D38538F5CC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157094" cy="15388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>
              <a:defRPr sz="1000">
                <a:solidFill>
                  <a:srgbClr val="666666"/>
                </a:solidFill>
              </a:defRPr>
            </a:lvl1pPr>
          </a:lstStyle>
          <a:p>
            <a:fld id="{03CE728E-31F2-4B44-9E50-208BAEF6540E}" type="slidenum">
              <a:rPr lang="sv-SE" smtClean="0"/>
              <a:pPr/>
              <a:t>‹#›</a:t>
            </a:fld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2BCACDDF-49BE-2105-016E-02A865FCBC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46361F-F605-FC44-9388-876D29C7207C}" type="datetime1">
              <a:rPr lang="sv-SE" smtClean="0"/>
              <a:t>2026-02-25</a:t>
            </a:fld>
            <a:endParaRPr lang="sv-SE"/>
          </a:p>
        </p:txBody>
      </p:sp>
      <p:sp>
        <p:nvSpPr>
          <p:cNvPr id="9" name="Platshållare för sidfot 8">
            <a:extLst>
              <a:ext uri="{FF2B5EF4-FFF2-40B4-BE49-F238E27FC236}">
                <a16:creationId xmlns:a16="http://schemas.microsoft.com/office/drawing/2014/main" id="{79E65DCB-E055-C591-6F33-2D58815E51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3884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823" r:id="rId2"/>
    <p:sldLayoutId id="2147483821" r:id="rId3"/>
    <p:sldLayoutId id="2147483797" r:id="rId4"/>
    <p:sldLayoutId id="2147483859" r:id="rId5"/>
    <p:sldLayoutId id="2147483861" r:id="rId6"/>
    <p:sldLayoutId id="2147483865" r:id="rId7"/>
    <p:sldLayoutId id="2147483873" r:id="rId8"/>
    <p:sldLayoutId id="2147483869" r:id="rId9"/>
    <p:sldLayoutId id="2147483807" r:id="rId10"/>
    <p:sldLayoutId id="2147483855" r:id="rId11"/>
    <p:sldLayoutId id="2147483838" r:id="rId12"/>
    <p:sldLayoutId id="2147483839" r:id="rId13"/>
    <p:sldLayoutId id="2147483841" r:id="rId14"/>
    <p:sldLayoutId id="2147483856" r:id="rId15"/>
    <p:sldLayoutId id="2147483829" r:id="rId16"/>
    <p:sldLayoutId id="2147483827" r:id="rId17"/>
    <p:sldLayoutId id="2147483866" r:id="rId18"/>
    <p:sldLayoutId id="2147483840" r:id="rId19"/>
    <p:sldLayoutId id="2147483847" r:id="rId20"/>
    <p:sldLayoutId id="2147483854" r:id="rId21"/>
    <p:sldLayoutId id="2147483872" r:id="rId22"/>
    <p:sldLayoutId id="2147483834" r:id="rId23"/>
    <p:sldLayoutId id="2147483848" r:id="rId24"/>
    <p:sldLayoutId id="2147483849" r:id="rId25"/>
    <p:sldLayoutId id="2147483867" r:id="rId26"/>
    <p:sldLayoutId id="2147483851" r:id="rId27"/>
    <p:sldLayoutId id="2147483830" r:id="rId28"/>
    <p:sldLayoutId id="2147483871" r:id="rId29"/>
    <p:sldLayoutId id="2147483806" r:id="rId30"/>
    <p:sldLayoutId id="2147483874" r:id="rId3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200" b="0" i="0" kern="1200">
          <a:solidFill>
            <a:schemeClr val="accent1"/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</p:titleStyle>
    <p:bodyStyle>
      <a:lvl1pPr marL="179388" indent="-179388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accent4">
              <a:lumMod val="10000"/>
            </a:schemeClr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1pPr>
      <a:lvl2pPr marL="358775" indent="-130175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tabLst/>
        <a:defRPr sz="1300" kern="1200">
          <a:solidFill>
            <a:schemeClr val="accent4">
              <a:lumMod val="10000"/>
            </a:schemeClr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2pPr>
      <a:lvl3pPr marL="488950" indent="-111125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tabLst/>
        <a:defRPr sz="1100" kern="1200">
          <a:solidFill>
            <a:schemeClr val="accent4">
              <a:lumMod val="10000"/>
            </a:schemeClr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3pPr>
      <a:lvl4pPr marL="625475" indent="-112713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tabLst/>
        <a:defRPr sz="1000" kern="1200">
          <a:solidFill>
            <a:schemeClr val="accent4">
              <a:lumMod val="10000"/>
            </a:schemeClr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4pPr>
      <a:lvl5pPr marL="738000" indent="-112713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Font typeface="Arial" panose="020B0604020202020204" pitchFamily="34" charset="0"/>
        <a:buChar char="•"/>
        <a:tabLst/>
        <a:defRPr sz="800" kern="1200">
          <a:solidFill>
            <a:schemeClr val="accent4">
              <a:lumMod val="10000"/>
            </a:schemeClr>
          </a:solidFill>
          <a:latin typeface="Arial" panose="020B0604020202020204" pitchFamily="34" charset="0"/>
          <a:ea typeface="Helvetica Neue" panose="02000503000000020004" pitchFamily="2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461" userDrawn="1">
          <p15:clr>
            <a:srgbClr val="F26B43"/>
          </p15:clr>
        </p15:guide>
        <p15:guide id="5" orient="horz" pos="459" userDrawn="1">
          <p15:clr>
            <a:srgbClr val="F26B43"/>
          </p15:clr>
        </p15:guide>
        <p15:guide id="16" orient="horz" pos="686" userDrawn="1">
          <p15:clr>
            <a:srgbClr val="F26B43"/>
          </p15:clr>
        </p15:guide>
        <p15:guide id="20" pos="234" userDrawn="1">
          <p15:clr>
            <a:srgbClr val="5ACBF0"/>
          </p15:clr>
        </p15:guide>
        <p15:guide id="21" orient="horz" pos="232" userDrawn="1">
          <p15:clr>
            <a:srgbClr val="5ACBF0"/>
          </p15:clr>
        </p15:guide>
        <p15:guide id="22" orient="horz" pos="4088" userDrawn="1">
          <p15:clr>
            <a:srgbClr val="5ACBF0"/>
          </p15:clr>
        </p15:guide>
        <p15:guide id="23" pos="6947" userDrawn="1">
          <p15:clr>
            <a:srgbClr val="5ACBF0"/>
          </p15:clr>
        </p15:guide>
        <p15:guide id="28" orient="horz" pos="3861" userDrawn="1">
          <p15:clr>
            <a:srgbClr val="F26B43"/>
          </p15:clr>
        </p15:guide>
        <p15:guide id="29" pos="6720" userDrawn="1">
          <p15:clr>
            <a:srgbClr val="F26B43"/>
          </p15:clr>
        </p15:guide>
        <p15:guide id="30" pos="35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A53B6F3-6BE7-5C1C-012C-86AF3A7B1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632" y="741178"/>
            <a:ext cx="9936162" cy="415498"/>
          </a:xfrm>
        </p:spPr>
        <p:txBody>
          <a:bodyPr/>
          <a:lstStyle/>
          <a:p>
            <a:r>
              <a:rPr lang="sv-SE" dirty="0"/>
              <a:t>Vilken manual i vilket projekt?</a:t>
            </a:r>
          </a:p>
        </p:txBody>
      </p:sp>
      <p:cxnSp>
        <p:nvCxnSpPr>
          <p:cNvPr id="6" name="Rak koppling 5">
            <a:extLst>
              <a:ext uri="{FF2B5EF4-FFF2-40B4-BE49-F238E27FC236}">
                <a16:creationId xmlns:a16="http://schemas.microsoft.com/office/drawing/2014/main" id="{904C0CD3-A056-9EED-EB43-593FF4F5A359}"/>
              </a:ext>
            </a:extLst>
          </p:cNvPr>
          <p:cNvCxnSpPr>
            <a:cxnSpLocks/>
          </p:cNvCxnSpPr>
          <p:nvPr/>
        </p:nvCxnSpPr>
        <p:spPr>
          <a:xfrm>
            <a:off x="3994413" y="3711211"/>
            <a:ext cx="0" cy="2936409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ak koppling 6">
            <a:extLst>
              <a:ext uri="{FF2B5EF4-FFF2-40B4-BE49-F238E27FC236}">
                <a16:creationId xmlns:a16="http://schemas.microsoft.com/office/drawing/2014/main" id="{5C08CBAA-D8B7-865A-385E-C0A750733001}"/>
              </a:ext>
            </a:extLst>
          </p:cNvPr>
          <p:cNvCxnSpPr>
            <a:cxnSpLocks/>
          </p:cNvCxnSpPr>
          <p:nvPr/>
        </p:nvCxnSpPr>
        <p:spPr>
          <a:xfrm flipH="1">
            <a:off x="2216641" y="2312869"/>
            <a:ext cx="4072" cy="4334751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Pil: höger 7">
            <a:extLst>
              <a:ext uri="{FF2B5EF4-FFF2-40B4-BE49-F238E27FC236}">
                <a16:creationId xmlns:a16="http://schemas.microsoft.com/office/drawing/2014/main" id="{B8EB8573-99FC-C243-A1A4-4F5BF5C75140}"/>
              </a:ext>
            </a:extLst>
          </p:cNvPr>
          <p:cNvSpPr/>
          <p:nvPr/>
        </p:nvSpPr>
        <p:spPr>
          <a:xfrm>
            <a:off x="2209134" y="1593107"/>
            <a:ext cx="1948004" cy="198226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Miljöbyggnad Nybyggnad 4.1</a:t>
            </a:r>
          </a:p>
        </p:txBody>
      </p:sp>
      <p:sp>
        <p:nvSpPr>
          <p:cNvPr id="9" name="Pil: höger 8">
            <a:extLst>
              <a:ext uri="{FF2B5EF4-FFF2-40B4-BE49-F238E27FC236}">
                <a16:creationId xmlns:a16="http://schemas.microsoft.com/office/drawing/2014/main" id="{875B75A6-117B-BEA9-37BA-B74309CB893A}"/>
              </a:ext>
            </a:extLst>
          </p:cNvPr>
          <p:cNvSpPr/>
          <p:nvPr/>
        </p:nvSpPr>
        <p:spPr>
          <a:xfrm>
            <a:off x="607397" y="1565508"/>
            <a:ext cx="1609243" cy="225826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 ny byggnad uppförs.</a:t>
            </a:r>
          </a:p>
        </p:txBody>
      </p:sp>
      <p:sp>
        <p:nvSpPr>
          <p:cNvPr id="10" name="Pil: höger 9">
            <a:extLst>
              <a:ext uri="{FF2B5EF4-FFF2-40B4-BE49-F238E27FC236}">
                <a16:creationId xmlns:a16="http://schemas.microsoft.com/office/drawing/2014/main" id="{AE39091C-25EC-6749-7701-30BC1D556A63}"/>
              </a:ext>
            </a:extLst>
          </p:cNvPr>
          <p:cNvSpPr/>
          <p:nvPr/>
        </p:nvSpPr>
        <p:spPr>
          <a:xfrm>
            <a:off x="6287191" y="5874769"/>
            <a:ext cx="3992502" cy="421734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 byggnad som är i förvaltningsskedet där hyresgästanpassningar och kontinuerligt underhållsarbete utförs. </a:t>
            </a:r>
          </a:p>
        </p:txBody>
      </p:sp>
      <p:sp>
        <p:nvSpPr>
          <p:cNvPr id="11" name="Pil: höger 10">
            <a:extLst>
              <a:ext uri="{FF2B5EF4-FFF2-40B4-BE49-F238E27FC236}">
                <a16:creationId xmlns:a16="http://schemas.microsoft.com/office/drawing/2014/main" id="{8C7DB09A-779F-F263-3D48-A2024A5AE14C}"/>
              </a:ext>
            </a:extLst>
          </p:cNvPr>
          <p:cNvSpPr/>
          <p:nvPr/>
        </p:nvSpPr>
        <p:spPr>
          <a:xfrm>
            <a:off x="2228691" y="3139464"/>
            <a:ext cx="5653775" cy="372885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 byggnad som genomgår förändring som är större än hyresgästanpassning eller kontinuerligt underhållsarbete, men mindre än en omfattande ombyggnad som kan likställas nybyggnad. </a:t>
            </a:r>
          </a:p>
        </p:txBody>
      </p:sp>
      <p:cxnSp>
        <p:nvCxnSpPr>
          <p:cNvPr id="12" name="Rak koppling 11">
            <a:extLst>
              <a:ext uri="{FF2B5EF4-FFF2-40B4-BE49-F238E27FC236}">
                <a16:creationId xmlns:a16="http://schemas.microsoft.com/office/drawing/2014/main" id="{1CBC07E7-8CF0-CA3C-8017-9FA6ADC6BD47}"/>
              </a:ext>
            </a:extLst>
          </p:cNvPr>
          <p:cNvCxnSpPr>
            <a:cxnSpLocks/>
          </p:cNvCxnSpPr>
          <p:nvPr/>
        </p:nvCxnSpPr>
        <p:spPr>
          <a:xfrm>
            <a:off x="598483" y="1195658"/>
            <a:ext cx="0" cy="5451962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>
            <a:extLst>
              <a:ext uri="{FF2B5EF4-FFF2-40B4-BE49-F238E27FC236}">
                <a16:creationId xmlns:a16="http://schemas.microsoft.com/office/drawing/2014/main" id="{F0C823DB-B127-BE4E-FB57-551D1CDE6F1C}"/>
              </a:ext>
            </a:extLst>
          </p:cNvPr>
          <p:cNvCxnSpPr>
            <a:cxnSpLocks/>
          </p:cNvCxnSpPr>
          <p:nvPr/>
        </p:nvCxnSpPr>
        <p:spPr>
          <a:xfrm>
            <a:off x="-4368" y="6652547"/>
            <a:ext cx="11383568" cy="0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l: höger 13">
            <a:extLst>
              <a:ext uri="{FF2B5EF4-FFF2-40B4-BE49-F238E27FC236}">
                <a16:creationId xmlns:a16="http://schemas.microsoft.com/office/drawing/2014/main" id="{A245F326-B0A5-B546-3079-0FACA5E1D495}"/>
              </a:ext>
            </a:extLst>
          </p:cNvPr>
          <p:cNvSpPr/>
          <p:nvPr/>
        </p:nvSpPr>
        <p:spPr>
          <a:xfrm>
            <a:off x="2228674" y="2708928"/>
            <a:ext cx="5653775" cy="372886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 byggnad som genomgår omfattande ombyggnad som kan likställas nybyggnad och </a:t>
            </a:r>
            <a:br>
              <a:rPr kumimoji="0" lang="sv-SE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sv-SE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uppfyller kraven om påtaglig förnyelse enligt BBR 1:2242. </a:t>
            </a:r>
          </a:p>
        </p:txBody>
      </p:sp>
      <p:cxnSp>
        <p:nvCxnSpPr>
          <p:cNvPr id="15" name="Rak koppling 14">
            <a:extLst>
              <a:ext uri="{FF2B5EF4-FFF2-40B4-BE49-F238E27FC236}">
                <a16:creationId xmlns:a16="http://schemas.microsoft.com/office/drawing/2014/main" id="{EC9F8A4D-A0C4-01E7-0DA9-85E4E2D62B74}"/>
              </a:ext>
            </a:extLst>
          </p:cNvPr>
          <p:cNvCxnSpPr>
            <a:cxnSpLocks/>
          </p:cNvCxnSpPr>
          <p:nvPr/>
        </p:nvCxnSpPr>
        <p:spPr>
          <a:xfrm>
            <a:off x="6278085" y="5508281"/>
            <a:ext cx="0" cy="1139339"/>
          </a:xfrm>
          <a:prstGeom prst="line">
            <a:avLst/>
          </a:prstGeom>
          <a:ln w="19050">
            <a:solidFill>
              <a:schemeClr val="accent3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Bildobjekt 15" descr="En bild som visar hus, slott&#10;&#10;Automatiskt genererad beskrivning">
            <a:extLst>
              <a:ext uri="{FF2B5EF4-FFF2-40B4-BE49-F238E27FC236}">
                <a16:creationId xmlns:a16="http://schemas.microsoft.com/office/drawing/2014/main" id="{F9A9190A-D60D-35F9-216C-D2C8C57A084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20368" y="5362550"/>
            <a:ext cx="4046360" cy="1365156"/>
          </a:xfrm>
          <a:prstGeom prst="rect">
            <a:avLst/>
          </a:prstGeom>
        </p:spPr>
      </p:pic>
      <p:sp>
        <p:nvSpPr>
          <p:cNvPr id="17" name="textruta 16">
            <a:extLst>
              <a:ext uri="{FF2B5EF4-FFF2-40B4-BE49-F238E27FC236}">
                <a16:creationId xmlns:a16="http://schemas.microsoft.com/office/drawing/2014/main" id="{58F79A92-8402-ECE6-D1EA-A75CA245BB41}"/>
              </a:ext>
            </a:extLst>
          </p:cNvPr>
          <p:cNvSpPr txBox="1"/>
          <p:nvPr/>
        </p:nvSpPr>
        <p:spPr>
          <a:xfrm>
            <a:off x="600254" y="1195658"/>
            <a:ext cx="1620957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2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Nybyggnadsprojekt</a:t>
            </a:r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9621DA5A-C25F-0E2E-18A4-5107DAA70127}"/>
              </a:ext>
            </a:extLst>
          </p:cNvPr>
          <p:cNvSpPr txBox="1"/>
          <p:nvPr/>
        </p:nvSpPr>
        <p:spPr>
          <a:xfrm>
            <a:off x="2223648" y="2312869"/>
            <a:ext cx="1681871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2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Ombyggnadsprojekt</a:t>
            </a:r>
          </a:p>
        </p:txBody>
      </p:sp>
      <p:sp>
        <p:nvSpPr>
          <p:cNvPr id="19" name="textruta 18">
            <a:extLst>
              <a:ext uri="{FF2B5EF4-FFF2-40B4-BE49-F238E27FC236}">
                <a16:creationId xmlns:a16="http://schemas.microsoft.com/office/drawing/2014/main" id="{BD0DCF00-840D-BEBC-4644-8651386C90F7}"/>
              </a:ext>
            </a:extLst>
          </p:cNvPr>
          <p:cNvSpPr txBox="1"/>
          <p:nvPr/>
        </p:nvSpPr>
        <p:spPr>
          <a:xfrm>
            <a:off x="6281214" y="5508281"/>
            <a:ext cx="4358886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2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Hyresgästanpassning och kontinuerligt underhållsarbete</a:t>
            </a:r>
          </a:p>
        </p:txBody>
      </p:sp>
      <p:sp>
        <p:nvSpPr>
          <p:cNvPr id="20" name="Pil: höger 19">
            <a:extLst>
              <a:ext uri="{FF2B5EF4-FFF2-40B4-BE49-F238E27FC236}">
                <a16:creationId xmlns:a16="http://schemas.microsoft.com/office/drawing/2014/main" id="{173E8E8A-742E-E5EA-2639-CDC004492D19}"/>
              </a:ext>
            </a:extLst>
          </p:cNvPr>
          <p:cNvSpPr/>
          <p:nvPr/>
        </p:nvSpPr>
        <p:spPr>
          <a:xfrm>
            <a:off x="4002958" y="4554112"/>
            <a:ext cx="4550247" cy="400912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 byggnad som genomgår om- och tillbyggnad där tanken är att den färdiga byggnaden ska ha </a:t>
            </a:r>
            <a:r>
              <a:rPr kumimoji="0" lang="sv-SE" sz="9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</a:t>
            </a:r>
            <a:r>
              <a:rPr kumimoji="0" lang="sv-SE" sz="9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 energideklaration.</a:t>
            </a:r>
          </a:p>
        </p:txBody>
      </p:sp>
      <p:sp>
        <p:nvSpPr>
          <p:cNvPr id="21" name="textruta 20">
            <a:extLst>
              <a:ext uri="{FF2B5EF4-FFF2-40B4-BE49-F238E27FC236}">
                <a16:creationId xmlns:a16="http://schemas.microsoft.com/office/drawing/2014/main" id="{75869BFD-648B-812E-AA8B-0D8A1EDA6C59}"/>
              </a:ext>
            </a:extLst>
          </p:cNvPr>
          <p:cNvSpPr txBox="1"/>
          <p:nvPr/>
        </p:nvSpPr>
        <p:spPr>
          <a:xfrm>
            <a:off x="3994910" y="3711211"/>
            <a:ext cx="2274982" cy="276999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3">
                <a:lumMod val="25000"/>
              </a:schemeClr>
            </a:solidFill>
          </a:ln>
        </p:spPr>
        <p:txBody>
          <a:bodyPr wrap="none" rtlCol="0">
            <a:spAutoFit/>
          </a:bodyPr>
          <a:lstStyle>
            <a:defPPr>
              <a:defRPr lang="sv-SE"/>
            </a:defPPr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Om- och tillbyggnadsprojekt</a:t>
            </a:r>
          </a:p>
        </p:txBody>
      </p:sp>
      <p:sp>
        <p:nvSpPr>
          <p:cNvPr id="22" name="Pil: höger 21">
            <a:extLst>
              <a:ext uri="{FF2B5EF4-FFF2-40B4-BE49-F238E27FC236}">
                <a16:creationId xmlns:a16="http://schemas.microsoft.com/office/drawing/2014/main" id="{4BB542D0-D250-9894-BCFB-A83F0CBC63B5}"/>
              </a:ext>
            </a:extLst>
          </p:cNvPr>
          <p:cNvSpPr/>
          <p:nvPr/>
        </p:nvSpPr>
        <p:spPr>
          <a:xfrm>
            <a:off x="4002053" y="4079187"/>
            <a:ext cx="4554119" cy="400912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En byggnad som genomgår om- och tillbyggnad som kan likställas nybyggnad och uppfyller kraven om påtaglig förnyelse enligt BBR 1:2242. </a:t>
            </a:r>
          </a:p>
        </p:txBody>
      </p:sp>
      <p:sp>
        <p:nvSpPr>
          <p:cNvPr id="23" name="Pil: höger 22">
            <a:extLst>
              <a:ext uri="{FF2B5EF4-FFF2-40B4-BE49-F238E27FC236}">
                <a16:creationId xmlns:a16="http://schemas.microsoft.com/office/drawing/2014/main" id="{AD7DAD57-F731-9A78-0BB6-4AA0FA0D26DE}"/>
              </a:ext>
            </a:extLst>
          </p:cNvPr>
          <p:cNvSpPr/>
          <p:nvPr/>
        </p:nvSpPr>
        <p:spPr>
          <a:xfrm>
            <a:off x="7882449" y="2779823"/>
            <a:ext cx="1948004" cy="198226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Miljöbyggnad  Nybyggnad 4.1</a:t>
            </a:r>
          </a:p>
        </p:txBody>
      </p:sp>
      <p:sp>
        <p:nvSpPr>
          <p:cNvPr id="24" name="Pil: höger 23">
            <a:extLst>
              <a:ext uri="{FF2B5EF4-FFF2-40B4-BE49-F238E27FC236}">
                <a16:creationId xmlns:a16="http://schemas.microsoft.com/office/drawing/2014/main" id="{5EE7E68F-4B3C-043E-411C-4296FC24FEA7}"/>
              </a:ext>
            </a:extLst>
          </p:cNvPr>
          <p:cNvSpPr/>
          <p:nvPr/>
        </p:nvSpPr>
        <p:spPr>
          <a:xfrm>
            <a:off x="7882466" y="3212453"/>
            <a:ext cx="1948004" cy="198226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 dirty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Miljöbyggnad Ombyggnad 4.0</a:t>
            </a:r>
          </a:p>
        </p:txBody>
      </p:sp>
      <p:sp>
        <p:nvSpPr>
          <p:cNvPr id="25" name="Pil: höger 24">
            <a:extLst>
              <a:ext uri="{FF2B5EF4-FFF2-40B4-BE49-F238E27FC236}">
                <a16:creationId xmlns:a16="http://schemas.microsoft.com/office/drawing/2014/main" id="{92F34E86-3449-CBC1-06AF-3C10B0B3ADF3}"/>
              </a:ext>
            </a:extLst>
          </p:cNvPr>
          <p:cNvSpPr/>
          <p:nvPr/>
        </p:nvSpPr>
        <p:spPr>
          <a:xfrm>
            <a:off x="10284455" y="5984142"/>
            <a:ext cx="1557314" cy="198226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Miljöbyggnad iDrift 2.0</a:t>
            </a:r>
          </a:p>
        </p:txBody>
      </p:sp>
      <p:sp>
        <p:nvSpPr>
          <p:cNvPr id="26" name="Pil: höger 25">
            <a:extLst>
              <a:ext uri="{FF2B5EF4-FFF2-40B4-BE49-F238E27FC236}">
                <a16:creationId xmlns:a16="http://schemas.microsoft.com/office/drawing/2014/main" id="{5C2CE961-34C9-4D60-E57D-A045BBD19BAF}"/>
              </a:ext>
            </a:extLst>
          </p:cNvPr>
          <p:cNvSpPr/>
          <p:nvPr/>
        </p:nvSpPr>
        <p:spPr>
          <a:xfrm>
            <a:off x="8560902" y="4177453"/>
            <a:ext cx="1948004" cy="198226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Miljöbyggnad Nybyggnad 4.1</a:t>
            </a:r>
          </a:p>
        </p:txBody>
      </p:sp>
      <p:sp>
        <p:nvSpPr>
          <p:cNvPr id="27" name="Pil: höger 26">
            <a:extLst>
              <a:ext uri="{FF2B5EF4-FFF2-40B4-BE49-F238E27FC236}">
                <a16:creationId xmlns:a16="http://schemas.microsoft.com/office/drawing/2014/main" id="{046CE37A-9C98-8AA1-DA9D-3ED8F676AAE2}"/>
              </a:ext>
            </a:extLst>
          </p:cNvPr>
          <p:cNvSpPr/>
          <p:nvPr/>
        </p:nvSpPr>
        <p:spPr>
          <a:xfrm>
            <a:off x="8560902" y="4655455"/>
            <a:ext cx="1948004" cy="198226"/>
          </a:xfrm>
          <a:prstGeom prst="rightArrow">
            <a:avLst>
              <a:gd name="adj1" fmla="val 100000"/>
              <a:gd name="adj2" fmla="val 50000"/>
            </a:avLst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900" b="1" i="0" u="none" strike="noStrike" kern="1200" cap="none" spc="0" normalizeH="0" baseline="0" noProof="0">
                <a:ln>
                  <a:noFill/>
                </a:ln>
                <a:solidFill>
                  <a:srgbClr val="484848"/>
                </a:solidFill>
                <a:effectLst/>
                <a:uLnTx/>
                <a:uFillTx/>
                <a:ea typeface="+mn-ea"/>
                <a:cs typeface="+mn-cs"/>
              </a:rPr>
              <a:t>Miljöbyggnad Ombyggnad 4.0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3BB33952-EA76-C546-7B4A-C80043CFFED6}"/>
              </a:ext>
            </a:extLst>
          </p:cNvPr>
          <p:cNvSpPr txBox="1"/>
          <p:nvPr/>
        </p:nvSpPr>
        <p:spPr>
          <a:xfrm>
            <a:off x="9778319" y="6701674"/>
            <a:ext cx="1002748" cy="22357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sv-SE" sz="700" i="1" dirty="0">
                <a:solidFill>
                  <a:schemeClr val="tx1"/>
                </a:solidFill>
                <a:latin typeface="Arial" panose="020B0604020202020204" pitchFamily="34" charset="0"/>
                <a:ea typeface="Helvetica Neue" panose="02000503000000020004" pitchFamily="2" charset="0"/>
                <a:cs typeface="Arial" panose="020B0604020202020204" pitchFamily="34" charset="0"/>
              </a:rPr>
              <a:t>© Sweden Green Building Council, 2026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52DF0FA2-804F-5C12-09E8-B09B51E837F9}"/>
              </a:ext>
            </a:extLst>
          </p:cNvPr>
          <p:cNvSpPr/>
          <p:nvPr/>
        </p:nvSpPr>
        <p:spPr>
          <a:xfrm>
            <a:off x="11529391" y="135172"/>
            <a:ext cx="500932" cy="3260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l"/>
            <a:endParaRPr lang="sv-SE" dirty="0" err="1">
              <a:solidFill>
                <a:srgbClr val="231F20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00889"/>
      </p:ext>
    </p:extLst>
  </p:cSld>
  <p:clrMapOvr>
    <a:masterClrMapping/>
  </p:clrMapOvr>
</p:sld>
</file>

<file path=ppt/theme/theme1.xml><?xml version="1.0" encoding="utf-8"?>
<a:theme xmlns:a="http://schemas.openxmlformats.org/drawingml/2006/main" name="SGBC PPT-mall 2025">
  <a:themeElements>
    <a:clrScheme name="SGBC 2025">
      <a:dk1>
        <a:srgbClr val="242424"/>
      </a:dk1>
      <a:lt1>
        <a:srgbClr val="FFFFFF"/>
      </a:lt1>
      <a:dk2>
        <a:srgbClr val="252525"/>
      </a:dk2>
      <a:lt2>
        <a:srgbClr val="FFFFFF"/>
      </a:lt2>
      <a:accent1>
        <a:srgbClr val="006859"/>
      </a:accent1>
      <a:accent2>
        <a:srgbClr val="00AE97"/>
      </a:accent2>
      <a:accent3>
        <a:srgbClr val="F9C34D"/>
      </a:accent3>
      <a:accent4>
        <a:srgbClr val="FBF1DB"/>
      </a:accent4>
      <a:accent5>
        <a:srgbClr val="9A5DE8"/>
      </a:accent5>
      <a:accent6>
        <a:srgbClr val="9C493C"/>
      </a:accent6>
      <a:hlink>
        <a:srgbClr val="99E1D7"/>
      </a:hlink>
      <a:folHlink>
        <a:srgbClr val="00AE9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0" tIns="0" rIns="0" bIns="0" rtlCol="0" anchor="t" anchorCtr="0"/>
      <a:lstStyle>
        <a:defPPr algn="l">
          <a:defRPr dirty="0" err="1">
            <a:solidFill>
              <a:srgbClr val="231F20"/>
            </a:solidFill>
            <a:latin typeface="Helvetica Neue" panose="02000503000000020004" pitchFamily="2" charset="0"/>
            <a:ea typeface="Helvetica Neue" panose="02000503000000020004" pitchFamily="2" charset="0"/>
            <a:cs typeface="Helvetica Neue" panose="02000503000000020004" pitchFamily="2" charset="0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1"/>
            </a:solidFill>
            <a:latin typeface="Arial" panose="020B0604020202020204" pitchFamily="34" charset="0"/>
            <a:ea typeface="Helvetica Neue" panose="02000503000000020004" pitchFamily="2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GBC_PPTMall" id="{9BC24FB6-BF06-AF4D-B289-E6E83ED62F68}" vid="{E8557F1E-B90C-FE42-94D0-C33E9108AEA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A957C1C2-BBA2-2547-A104-5C543C9E16E9}">
  <we:reference id="wa200003220" version="1.0.0.0" store="sv-SE" storeType="OMEX"/>
  <we:alternateReferences>
    <we:reference id="WA200003220" version="1.0.0.0" store="WA200003220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5D884756-DB1D-7641-83EF-202772183A54}">
  <we:reference id="wa104051163" version="1.2.0.3" store="sv-SE" storeType="OMEX"/>
  <we:alternateReferences>
    <we:reference id="WA104051163" version="1.2.0.3" store="WA104051163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cfccc59-7fab-4e78-ab73-8eab084e3395">CYTFHS2Z4KXV-1955149062-11</_dlc_DocId>
    <_dlc_DocIdUrl xmlns="5cfccc59-7fab-4e78-ab73-8eab084e3395">
      <Url>https://sgbc.sharepoint.com/sites/Organizationassetslibrary/_layouts/15/DocIdRedir.aspx?ID=CYTFHS2Z4KXV-1955149062-11</Url>
      <Description>CYTFHS2Z4KXV-1955149062-11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86220D4E953E44396AE5F473DEC9572" ma:contentTypeVersion="3" ma:contentTypeDescription="Skapa ett nytt dokument." ma:contentTypeScope="" ma:versionID="674138842e1e261c374d242e7ce81061">
  <xsd:schema xmlns:xsd="http://www.w3.org/2001/XMLSchema" xmlns:xs="http://www.w3.org/2001/XMLSchema" xmlns:p="http://schemas.microsoft.com/office/2006/metadata/properties" xmlns:ns2="5cfccc59-7fab-4e78-ab73-8eab084e3395" xmlns:ns3="4dff0c71-bccf-4b31-a220-923759c81e3b" targetNamespace="http://schemas.microsoft.com/office/2006/metadata/properties" ma:root="true" ma:fieldsID="acb02b0bb1591995761daa19fbdca920" ns2:_="" ns3:_="">
    <xsd:import namespace="5cfccc59-7fab-4e78-ab73-8eab084e3395"/>
    <xsd:import namespace="4dff0c71-bccf-4b31-a220-923759c81e3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fccc59-7fab-4e78-ab73-8eab084e339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9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ff0c71-bccf-4b31-a220-923759c81e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1C9254-A19C-4FFE-BFB5-6F92CECAAB47}">
  <ds:schemaRefs>
    <ds:schemaRef ds:uri="071de200-cee2-4bc1-92b0-a0d6ee45db87"/>
    <ds:schemaRef ds:uri="d5caab64-907b-434e-a588-0cc61b24178b"/>
    <ds:schemaRef ds:uri="ed66fe93-bf63-4edd-8eb4-7d42eb45ad40"/>
    <ds:schemaRef ds:uri="f02be6a2-021c-4472-9dfb-0d066998e4c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5cfccc59-7fab-4e78-ab73-8eab084e3395"/>
  </ds:schemaRefs>
</ds:datastoreItem>
</file>

<file path=customXml/itemProps2.xml><?xml version="1.0" encoding="utf-8"?>
<ds:datastoreItem xmlns:ds="http://schemas.openxmlformats.org/officeDocument/2006/customXml" ds:itemID="{7FD1530A-086D-47E2-BE6C-1491D660005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38B8C81-B939-42BB-9491-24AAE9364578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7C60A057-93F2-4E4D-A5F6-D6A58BCDA3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fccc59-7fab-4e78-ab73-8eab084e3395"/>
    <ds:schemaRef ds:uri="4dff0c71-bccf-4b31-a220-923759c81e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SGBC_PPTMall</Template>
  <TotalTime>5</TotalTime>
  <Words>852</Words>
  <Application>Microsoft Office PowerPoint</Application>
  <PresentationFormat>Bredbild</PresentationFormat>
  <Paragraphs>61</Paragraphs>
  <Slides>1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1</vt:i4>
      </vt:variant>
    </vt:vector>
  </HeadingPairs>
  <TitlesOfParts>
    <vt:vector size="6" baseType="lpstr">
      <vt:lpstr>Arial</vt:lpstr>
      <vt:lpstr>Calibri</vt:lpstr>
      <vt:lpstr>Helvetica Neue</vt:lpstr>
      <vt:lpstr>Wingdings</vt:lpstr>
      <vt:lpstr>SGBC PPT-mall 2025</vt:lpstr>
      <vt:lpstr>Vilken manual i vilket projekt?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Amanda Axelsson</dc:creator>
  <cp:lastModifiedBy>Amanda Axelsson</cp:lastModifiedBy>
  <cp:revision>2</cp:revision>
  <dcterms:created xsi:type="dcterms:W3CDTF">2025-11-18T17:18:46Z</dcterms:created>
  <dcterms:modified xsi:type="dcterms:W3CDTF">2026-02-25T14:32:28Z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0x010100386220D4E953E44396AE5F473DEC9572</vt:lpwstr>
  </property>
  <property fmtid="{D5CDD505-2E9C-101B-9397-08002B2CF9AE}" pid="3" name="MediaServiceImageTags">
    <vt:lpwstr/>
  </property>
  <property fmtid="{D5CDD505-2E9C-101B-9397-08002B2CF9AE}" pid="4" name="_dlc_DocIdItemGuid">
    <vt:lpwstr>c2d60e5e-771a-4fed-b1af-5410526bc6ef</vt:lpwstr>
  </property>
</Properties>
</file>